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9" r:id="rId4"/>
    <p:sldId id="290" r:id="rId5"/>
    <p:sldId id="303" r:id="rId6"/>
    <p:sldId id="263" r:id="rId7"/>
    <p:sldId id="291" r:id="rId8"/>
    <p:sldId id="292" r:id="rId9"/>
    <p:sldId id="280" r:id="rId10"/>
    <p:sldId id="295" r:id="rId11"/>
    <p:sldId id="294" r:id="rId12"/>
    <p:sldId id="293" r:id="rId13"/>
    <p:sldId id="298" r:id="rId14"/>
    <p:sldId id="296" r:id="rId15"/>
    <p:sldId id="314" r:id="rId16"/>
    <p:sldId id="299" r:id="rId17"/>
    <p:sldId id="300" r:id="rId18"/>
    <p:sldId id="304" r:id="rId19"/>
    <p:sldId id="306" r:id="rId20"/>
    <p:sldId id="308" r:id="rId21"/>
    <p:sldId id="309" r:id="rId22"/>
    <p:sldId id="301" r:id="rId23"/>
    <p:sldId id="312" r:id="rId24"/>
    <p:sldId id="311"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035E771-54D6-40FA-B6C0-10AEF2AE26E6}" type="datetimeFigureOut">
              <a:rPr lang="en-US" smtClean="0"/>
              <a:pPr/>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419641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5E771-54D6-40FA-B6C0-10AEF2AE26E6}"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243663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5E771-54D6-40FA-B6C0-10AEF2AE26E6}"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132196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5E771-54D6-40FA-B6C0-10AEF2AE26E6}"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BD80-3B95-4C9E-8071-AA4A75717C00}" type="slidenum">
              <a:rPr lang="en-US" smtClean="0"/>
              <a:pPr/>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8092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5E771-54D6-40FA-B6C0-10AEF2AE26E6}"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32770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035E771-54D6-40FA-B6C0-10AEF2AE26E6}" type="datetimeFigureOut">
              <a:rPr lang="en-US" smtClean="0"/>
              <a:pPr/>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23213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035E771-54D6-40FA-B6C0-10AEF2AE26E6}" type="datetimeFigureOut">
              <a:rPr lang="en-US" smtClean="0"/>
              <a:pPr/>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321936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5E771-54D6-40FA-B6C0-10AEF2AE26E6}"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381258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5E771-54D6-40FA-B6C0-10AEF2AE26E6}"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207177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5E771-54D6-40FA-B6C0-10AEF2AE26E6}"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399855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35E771-54D6-40FA-B6C0-10AEF2AE26E6}"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94098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35E771-54D6-40FA-B6C0-10AEF2AE26E6}"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408436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35E771-54D6-40FA-B6C0-10AEF2AE26E6}" type="datetimeFigureOut">
              <a:rPr lang="en-US" smtClean="0"/>
              <a:pPr/>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407849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35E771-54D6-40FA-B6C0-10AEF2AE26E6}" type="datetimeFigureOut">
              <a:rPr lang="en-US" smtClean="0"/>
              <a:pPr/>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113549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5E771-54D6-40FA-B6C0-10AEF2AE26E6}" type="datetimeFigureOut">
              <a:rPr lang="en-US" smtClean="0"/>
              <a:pPr/>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71613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5E771-54D6-40FA-B6C0-10AEF2AE26E6}"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213213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5E771-54D6-40FA-B6C0-10AEF2AE26E6}"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BD80-3B95-4C9E-8071-AA4A75717C00}" type="slidenum">
              <a:rPr lang="en-US" smtClean="0"/>
              <a:pPr/>
              <a:t>‹#›</a:t>
            </a:fld>
            <a:endParaRPr lang="en-US"/>
          </a:p>
        </p:txBody>
      </p:sp>
    </p:spTree>
    <p:extLst>
      <p:ext uri="{BB962C8B-B14F-4D97-AF65-F5344CB8AC3E}">
        <p14:creationId xmlns:p14="http://schemas.microsoft.com/office/powerpoint/2010/main" val="258356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035E771-54D6-40FA-B6C0-10AEF2AE26E6}" type="datetimeFigureOut">
              <a:rPr lang="en-US" smtClean="0"/>
              <a:pPr/>
              <a:t>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04BBD80-3B95-4C9E-8071-AA4A75717C00}" type="slidenum">
              <a:rPr lang="en-US" smtClean="0"/>
              <a:pPr/>
              <a:t>‹#›</a:t>
            </a:fld>
            <a:endParaRPr lang="en-US"/>
          </a:p>
        </p:txBody>
      </p:sp>
    </p:spTree>
    <p:extLst>
      <p:ext uri="{BB962C8B-B14F-4D97-AF65-F5344CB8AC3E}">
        <p14:creationId xmlns:p14="http://schemas.microsoft.com/office/powerpoint/2010/main" val="2221892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734" y="143683"/>
            <a:ext cx="3200399" cy="3536441"/>
          </a:xfrm>
          <a:prstGeom prst="rect">
            <a:avLst/>
          </a:prstGeom>
        </p:spPr>
      </p:pic>
      <p:sp>
        <p:nvSpPr>
          <p:cNvPr id="2" name="Title 1"/>
          <p:cNvSpPr>
            <a:spLocks noGrp="1"/>
          </p:cNvSpPr>
          <p:nvPr>
            <p:ph type="ctrTitle"/>
          </p:nvPr>
        </p:nvSpPr>
        <p:spPr>
          <a:xfrm>
            <a:off x="2184748" y="4626866"/>
            <a:ext cx="9144000" cy="1641490"/>
          </a:xfrm>
        </p:spPr>
        <p:txBody>
          <a:bodyPr>
            <a:normAutofit/>
          </a:bodyPr>
          <a:lstStyle/>
          <a:p>
            <a:r>
              <a:rPr lang="en-CA" sz="8000" dirty="0" smtClean="0">
                <a:latin typeface="Arial" panose="020B0604020202020204" pitchFamily="34" charset="0"/>
                <a:cs typeface="Arial" panose="020B0604020202020204" pitchFamily="34" charset="0"/>
              </a:rPr>
              <a:t>Report of </a:t>
            </a:r>
            <a:r>
              <a:rPr lang="en-CA" sz="8000" dirty="0" smtClean="0">
                <a:solidFill>
                  <a:srgbClr val="FFFF00"/>
                </a:solidFill>
                <a:latin typeface="Arial" panose="020B0604020202020204" pitchFamily="34" charset="0"/>
                <a:cs typeface="Arial" panose="020B0604020202020204" pitchFamily="34" charset="0"/>
              </a:rPr>
              <a:t>2016</a:t>
            </a:r>
            <a:endParaRPr lang="en-US" sz="80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13567" y="3944895"/>
            <a:ext cx="11040648" cy="754025"/>
          </a:xfrm>
        </p:spPr>
        <p:txBody>
          <a:bodyPr>
            <a:noAutofit/>
          </a:bodyPr>
          <a:lstStyle/>
          <a:p>
            <a:r>
              <a:rPr lang="en-CA" sz="5400" dirty="0" smtClean="0">
                <a:latin typeface="Arial" panose="020B0604020202020204" pitchFamily="34" charset="0"/>
                <a:cs typeface="Arial" panose="020B0604020202020204" pitchFamily="34" charset="0"/>
              </a:rPr>
              <a:t>Diocese of Calgary Mission Council</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47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2111" y="1825624"/>
            <a:ext cx="8867273" cy="4851901"/>
          </a:xfrm>
        </p:spPr>
        <p:txBody>
          <a:bodyPr>
            <a:noAutofit/>
          </a:bodyPr>
          <a:lstStyle/>
          <a:p>
            <a:r>
              <a:rPr lang="en-CA" sz="3200" dirty="0" smtClean="0">
                <a:latin typeface="Arial" panose="020B0604020202020204" pitchFamily="34" charset="0"/>
                <a:cs typeface="Arial" panose="020B0604020202020204" pitchFamily="34" charset="0"/>
              </a:rPr>
              <a:t>Bills: Attached</a:t>
            </a:r>
          </a:p>
          <a:p>
            <a:pPr lvl="1">
              <a:buFont typeface="Wingdings" panose="05000000000000000000" pitchFamily="2" charset="2"/>
              <a:buChar char="ü"/>
            </a:pPr>
            <a:r>
              <a:rPr lang="en-CA" sz="3200" dirty="0" smtClean="0">
                <a:latin typeface="Arial" panose="020B0604020202020204" pitchFamily="34" charset="0"/>
                <a:cs typeface="Arial" panose="020B0604020202020204" pitchFamily="34" charset="0"/>
              </a:rPr>
              <a:t>School children between ages(12-16)</a:t>
            </a:r>
          </a:p>
          <a:p>
            <a:pPr lvl="1">
              <a:buFont typeface="Wingdings" panose="05000000000000000000" pitchFamily="2" charset="2"/>
              <a:buChar char="ü"/>
            </a:pPr>
            <a:r>
              <a:rPr lang="en-CA" sz="3200" dirty="0" smtClean="0">
                <a:latin typeface="Arial" panose="020B0604020202020204" pitchFamily="34" charset="0"/>
                <a:cs typeface="Arial" panose="020B0604020202020204" pitchFamily="34" charset="0"/>
              </a:rPr>
              <a:t>25 Schools in the area was chosen</a:t>
            </a:r>
          </a:p>
          <a:p>
            <a:pPr lvl="1">
              <a:buFont typeface="Wingdings" panose="05000000000000000000" pitchFamily="2" charset="2"/>
              <a:buChar char="ü"/>
            </a:pPr>
            <a:r>
              <a:rPr lang="en-CA" altLang="ko-KR" sz="3200" dirty="0" smtClean="0"/>
              <a:t>All </a:t>
            </a:r>
            <a:r>
              <a:rPr lang="en-CA" altLang="ko-KR" sz="3200" dirty="0"/>
              <a:t>the principals from the 25 schools were given a presentation about the program. </a:t>
            </a:r>
            <a:endParaRPr lang="en-CA" altLang="ko-KR" sz="3200" dirty="0" smtClean="0"/>
          </a:p>
          <a:p>
            <a:pPr lvl="1">
              <a:buFont typeface="Wingdings" panose="05000000000000000000" pitchFamily="2" charset="2"/>
              <a:buChar char="ü"/>
            </a:pPr>
            <a:r>
              <a:rPr lang="en-CA" altLang="ko-KR" sz="3200" dirty="0" smtClean="0"/>
              <a:t>After </a:t>
            </a:r>
            <a:r>
              <a:rPr lang="en-CA" altLang="ko-KR" sz="3200" dirty="0"/>
              <a:t>the presentation permission was granted by 20 principals to carry our the one hour program during school time as we requested. </a:t>
            </a:r>
            <a:endParaRPr lang="en-CA" altLang="ko-KR" sz="3200" dirty="0" smtClean="0"/>
          </a:p>
          <a:p>
            <a:pPr lvl="1">
              <a:buFont typeface="Wingdings" panose="05000000000000000000" pitchFamily="2" charset="2"/>
              <a:buChar char="ü"/>
            </a:pPr>
            <a:r>
              <a:rPr lang="en-CA" altLang="ko-KR" sz="3200" dirty="0" smtClean="0"/>
              <a:t>A </a:t>
            </a:r>
            <a:r>
              <a:rPr lang="en-CA" altLang="ko-KR" sz="3200" dirty="0"/>
              <a:t>special segment on alcohol abuse and smoking addictions also was included.</a:t>
            </a:r>
          </a:p>
          <a:p>
            <a:pPr lvl="1">
              <a:buFont typeface="Wingdings" panose="05000000000000000000" pitchFamily="2" charset="2"/>
              <a:buChar char="ü"/>
            </a:pPr>
            <a:endParaRPr lang="en-CA" sz="3200" dirty="0" smtClean="0">
              <a:latin typeface="Arial" panose="020B0604020202020204" pitchFamily="34" charset="0"/>
              <a:cs typeface="Arial" panose="020B0604020202020204" pitchFamily="34" charset="0"/>
            </a:endParaRPr>
          </a:p>
          <a:p>
            <a:endParaRPr lang="en-CA" sz="3200" dirty="0" smtClean="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p:txBody>
      </p:sp>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2" y="3854015"/>
            <a:ext cx="2199348" cy="2322948"/>
          </a:xfrm>
          <a:prstGeom prst="rect">
            <a:avLst/>
          </a:prstGeom>
        </p:spPr>
      </p:pic>
      <p:sp>
        <p:nvSpPr>
          <p:cNvPr id="5" name="직사각형 4"/>
          <p:cNvSpPr/>
          <p:nvPr/>
        </p:nvSpPr>
        <p:spPr>
          <a:xfrm>
            <a:off x="760422" y="639361"/>
            <a:ext cx="10593378" cy="1200329"/>
          </a:xfrm>
          <a:prstGeom prst="rect">
            <a:avLst/>
          </a:prstGeom>
        </p:spPr>
        <p:txBody>
          <a:bodyPr wrap="square">
            <a:spAutoFit/>
          </a:bodyPr>
          <a:lstStyle/>
          <a:p>
            <a:r>
              <a:rPr lang="en-CA" altLang="ko-KR" sz="3600" dirty="0" smtClean="0">
                <a:solidFill>
                  <a:schemeClr val="tx1">
                    <a:lumMod val="75000"/>
                  </a:schemeClr>
                </a:solidFill>
                <a:latin typeface="Arial" panose="020B0604020202020204" pitchFamily="34" charset="0"/>
                <a:cs typeface="Arial" panose="020B0604020202020204" pitchFamily="34" charset="0"/>
              </a:rPr>
              <a:t>1. Drug </a:t>
            </a:r>
            <a:r>
              <a:rPr lang="en-CA" altLang="ko-KR" sz="3600" dirty="0">
                <a:solidFill>
                  <a:schemeClr val="tx1">
                    <a:lumMod val="75000"/>
                  </a:schemeClr>
                </a:solidFill>
                <a:latin typeface="Arial" panose="020B0604020202020204" pitchFamily="34" charset="0"/>
                <a:cs typeface="Arial" panose="020B0604020202020204" pitchFamily="34" charset="0"/>
              </a:rPr>
              <a:t>Prevention and Awareness Programs for School Children.</a:t>
            </a:r>
          </a:p>
        </p:txBody>
      </p:sp>
    </p:spTree>
    <p:extLst>
      <p:ext uri="{BB962C8B-B14F-4D97-AF65-F5344CB8AC3E}">
        <p14:creationId xmlns:p14="http://schemas.microsoft.com/office/powerpoint/2010/main" val="15067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2112" y="1825625"/>
            <a:ext cx="8141368" cy="4351338"/>
          </a:xfrm>
        </p:spPr>
        <p:txBody>
          <a:bodyPr>
            <a:normAutofit/>
          </a:bodyPr>
          <a:lstStyle/>
          <a:p>
            <a:r>
              <a:rPr lang="en-CA" sz="3200" dirty="0" smtClean="0">
                <a:latin typeface="Arial" panose="020B0604020202020204" pitchFamily="34" charset="0"/>
                <a:cs typeface="Arial" panose="020B0604020202020204" pitchFamily="34" charset="0"/>
              </a:rPr>
              <a:t>No of Programs: 10</a:t>
            </a:r>
          </a:p>
          <a:p>
            <a:r>
              <a:rPr lang="en-CA" sz="3200" dirty="0" smtClean="0">
                <a:latin typeface="Arial" panose="020B0604020202020204" pitchFamily="34" charset="0"/>
                <a:cs typeface="Arial" panose="020B0604020202020204" pitchFamily="34" charset="0"/>
              </a:rPr>
              <a:t>N0 of Participants: 1,226</a:t>
            </a:r>
          </a:p>
          <a:p>
            <a:r>
              <a:rPr lang="en-CA" sz="3200" dirty="0" smtClean="0">
                <a:latin typeface="Arial" panose="020B0604020202020204" pitchFamily="34" charset="0"/>
                <a:cs typeface="Arial" panose="020B0604020202020204" pitchFamily="34" charset="0"/>
              </a:rPr>
              <a:t>Money Spent: RS 143,210.00</a:t>
            </a:r>
          </a:p>
          <a:p>
            <a:r>
              <a:rPr lang="en-CA" altLang="ko-KR" sz="3200" dirty="0">
                <a:latin typeface="Arial" panose="020B0604020202020204" pitchFamily="34" charset="0"/>
                <a:cs typeface="Arial" panose="020B0604020202020204" pitchFamily="34" charset="0"/>
              </a:rPr>
              <a:t>Bills: Attached</a:t>
            </a:r>
          </a:p>
          <a:p>
            <a:pPr marL="0" indent="0">
              <a:buNone/>
            </a:pPr>
            <a:endParaRPr lang="en-CA" sz="3200" dirty="0" smtClean="0">
              <a:latin typeface="Arial" panose="020B0604020202020204" pitchFamily="34" charset="0"/>
              <a:cs typeface="Arial" panose="020B0604020202020204" pitchFamily="34" charset="0"/>
            </a:endParaRPr>
          </a:p>
          <a:p>
            <a:pPr marL="0" indent="0">
              <a:buNone/>
            </a:pPr>
            <a:endParaRPr lang="en-CA" sz="3200" dirty="0" smtClean="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p:txBody>
      </p:sp>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2" y="3854015"/>
            <a:ext cx="2199348" cy="2322948"/>
          </a:xfrm>
          <a:prstGeom prst="rect">
            <a:avLst/>
          </a:prstGeom>
        </p:spPr>
      </p:pic>
      <p:sp>
        <p:nvSpPr>
          <p:cNvPr id="5" name="직사각형 4"/>
          <p:cNvSpPr/>
          <p:nvPr/>
        </p:nvSpPr>
        <p:spPr>
          <a:xfrm>
            <a:off x="760421" y="639361"/>
            <a:ext cx="10891251" cy="646331"/>
          </a:xfrm>
          <a:prstGeom prst="rect">
            <a:avLst/>
          </a:prstGeom>
        </p:spPr>
        <p:txBody>
          <a:bodyPr wrap="square">
            <a:spAutoFit/>
          </a:bodyPr>
          <a:lstStyle/>
          <a:p>
            <a:r>
              <a:rPr lang="en-CA" altLang="ko-KR" sz="3600" dirty="0">
                <a:latin typeface="Arial" panose="020B0604020202020204" pitchFamily="34" charset="0"/>
                <a:cs typeface="Arial" panose="020B0604020202020204" pitchFamily="34" charset="0"/>
              </a:rPr>
              <a:t>2. Practical Leadership Skills Development Program</a:t>
            </a:r>
          </a:p>
        </p:txBody>
      </p:sp>
    </p:spTree>
    <p:extLst>
      <p:ext uri="{BB962C8B-B14F-4D97-AF65-F5344CB8AC3E}">
        <p14:creationId xmlns:p14="http://schemas.microsoft.com/office/powerpoint/2010/main" val="75996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2" y="3854015"/>
            <a:ext cx="2199348" cy="2322948"/>
          </a:xfrm>
          <a:prstGeom prst="rect">
            <a:avLst/>
          </a:prstGeom>
        </p:spPr>
      </p:pic>
      <p:sp>
        <p:nvSpPr>
          <p:cNvPr id="3" name="Content Placeholder 2"/>
          <p:cNvSpPr>
            <a:spLocks noGrp="1"/>
          </p:cNvSpPr>
          <p:nvPr>
            <p:ph idx="1"/>
          </p:nvPr>
        </p:nvSpPr>
        <p:spPr>
          <a:xfrm>
            <a:off x="2093495" y="1825624"/>
            <a:ext cx="9865890" cy="4851901"/>
          </a:xfrm>
        </p:spPr>
        <p:txBody>
          <a:bodyPr>
            <a:noAutofit/>
          </a:bodyPr>
          <a:lstStyle/>
          <a:p>
            <a:pPr lvl="1">
              <a:buFont typeface="Wingdings" panose="05000000000000000000" pitchFamily="2" charset="2"/>
              <a:buChar char="ü"/>
            </a:pPr>
            <a:r>
              <a:rPr lang="en-CA" altLang="ko-KR" sz="3200" dirty="0" smtClean="0"/>
              <a:t>Team </a:t>
            </a:r>
            <a:r>
              <a:rPr lang="en-CA" altLang="ko-KR" sz="3200" dirty="0"/>
              <a:t>activities: Children who miss out in school to lead get a chance to take a leadership role.  Teams are divided and given small tasks to achieve</a:t>
            </a:r>
            <a:r>
              <a:rPr lang="en-CA" altLang="ko-KR" sz="3200" dirty="0" smtClean="0"/>
              <a:t>.</a:t>
            </a:r>
          </a:p>
          <a:p>
            <a:pPr lvl="1">
              <a:buFont typeface="Wingdings" panose="05000000000000000000" pitchFamily="2" charset="2"/>
              <a:buChar char="ü"/>
            </a:pPr>
            <a:endParaRPr lang="en-CA" altLang="ko-KR" sz="3200" dirty="0"/>
          </a:p>
          <a:p>
            <a:pPr lvl="1">
              <a:buFont typeface="Wingdings" panose="05000000000000000000" pitchFamily="2" charset="2"/>
              <a:buChar char="ü"/>
            </a:pPr>
            <a:r>
              <a:rPr lang="en-CA" altLang="ko-KR" sz="3200" dirty="0" smtClean="0"/>
              <a:t>Effective </a:t>
            </a:r>
            <a:r>
              <a:rPr lang="en-CA" altLang="ko-KR" sz="3200" dirty="0"/>
              <a:t>and fearless communication: The leader of the team has to come forward and share the task with the rest.  Team members join in and describe how and in what way it was </a:t>
            </a:r>
            <a:r>
              <a:rPr lang="en-CA" altLang="ko-KR" sz="3200" dirty="0" smtClean="0"/>
              <a:t>achieved.</a:t>
            </a:r>
            <a:endParaRPr lang="en-CA" sz="3200" dirty="0" smtClean="0">
              <a:latin typeface="Arial" panose="020B0604020202020204" pitchFamily="34" charset="0"/>
              <a:cs typeface="Arial" panose="020B0604020202020204" pitchFamily="34" charset="0"/>
            </a:endParaRPr>
          </a:p>
          <a:p>
            <a:endParaRPr lang="en-CA" sz="3200" dirty="0" smtClean="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p:txBody>
      </p:sp>
      <p:sp>
        <p:nvSpPr>
          <p:cNvPr id="5" name="직사각형 4"/>
          <p:cNvSpPr/>
          <p:nvPr/>
        </p:nvSpPr>
        <p:spPr>
          <a:xfrm>
            <a:off x="760421" y="639361"/>
            <a:ext cx="10960523" cy="1200329"/>
          </a:xfrm>
          <a:prstGeom prst="rect">
            <a:avLst/>
          </a:prstGeom>
        </p:spPr>
        <p:txBody>
          <a:bodyPr wrap="square">
            <a:spAutoFit/>
          </a:bodyPr>
          <a:lstStyle/>
          <a:p>
            <a:r>
              <a:rPr lang="en-CA" altLang="ko-KR" sz="3600" dirty="0" smtClean="0">
                <a:solidFill>
                  <a:schemeClr val="tx1">
                    <a:lumMod val="75000"/>
                  </a:schemeClr>
                </a:solidFill>
                <a:latin typeface="Arial" panose="020B0604020202020204" pitchFamily="34" charset="0"/>
                <a:cs typeface="Arial" panose="020B0604020202020204" pitchFamily="34" charset="0"/>
              </a:rPr>
              <a:t>2. Practical </a:t>
            </a:r>
            <a:r>
              <a:rPr lang="en-CA" altLang="ko-KR" sz="3600" dirty="0">
                <a:solidFill>
                  <a:schemeClr val="tx1">
                    <a:lumMod val="75000"/>
                  </a:schemeClr>
                </a:solidFill>
                <a:latin typeface="Arial" panose="020B0604020202020204" pitchFamily="34" charset="0"/>
                <a:cs typeface="Arial" panose="020B0604020202020204" pitchFamily="34" charset="0"/>
              </a:rPr>
              <a:t>Leadership Skills Development Program</a:t>
            </a:r>
          </a:p>
          <a:p>
            <a:endParaRPr lang="en-CA" altLang="ko-K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0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2" y="3854015"/>
            <a:ext cx="2199348" cy="2322948"/>
          </a:xfrm>
          <a:prstGeom prst="rect">
            <a:avLst/>
          </a:prstGeom>
        </p:spPr>
      </p:pic>
      <p:sp>
        <p:nvSpPr>
          <p:cNvPr id="3" name="Content Placeholder 2"/>
          <p:cNvSpPr>
            <a:spLocks noGrp="1"/>
          </p:cNvSpPr>
          <p:nvPr>
            <p:ph idx="1"/>
          </p:nvPr>
        </p:nvSpPr>
        <p:spPr>
          <a:xfrm>
            <a:off x="2093495" y="1825624"/>
            <a:ext cx="9865890" cy="4851901"/>
          </a:xfrm>
        </p:spPr>
        <p:txBody>
          <a:bodyPr>
            <a:noAutofit/>
          </a:bodyPr>
          <a:lstStyle/>
          <a:p>
            <a:pPr lvl="1">
              <a:buFont typeface="Wingdings" panose="05000000000000000000" pitchFamily="2" charset="2"/>
              <a:buChar char="ü"/>
            </a:pPr>
            <a:r>
              <a:rPr lang="en-CA" altLang="ko-KR" sz="3200" dirty="0" smtClean="0"/>
              <a:t>Negotiating </a:t>
            </a:r>
            <a:r>
              <a:rPr lang="en-CA" altLang="ko-KR" sz="3200" dirty="0"/>
              <a:t>skills: When other group often counter methods of achieving those tasks and better ways the team must prove that why that their methods were better.  No one is encouraged to criticise each other but to offer best possible alternatives of solving tasks</a:t>
            </a:r>
            <a:r>
              <a:rPr lang="en-CA" altLang="ko-KR" sz="3200" dirty="0" smtClean="0"/>
              <a:t>.</a:t>
            </a:r>
          </a:p>
          <a:p>
            <a:pPr lvl="1">
              <a:buFont typeface="Wingdings" panose="05000000000000000000" pitchFamily="2" charset="2"/>
              <a:buChar char="ü"/>
            </a:pPr>
            <a:endParaRPr lang="en-CA" altLang="ko-KR" sz="3200" dirty="0" smtClean="0"/>
          </a:p>
          <a:p>
            <a:pPr lvl="1">
              <a:buFont typeface="Wingdings" panose="05000000000000000000" pitchFamily="2" charset="2"/>
              <a:buChar char="ü"/>
            </a:pPr>
            <a:r>
              <a:rPr lang="en-CA" altLang="ko-KR" sz="3200" dirty="0"/>
              <a:t>Family time:  All children are given a task to get the family members together in the evenings after their parents return home after work.  A small prayer time to thank and to have game time</a:t>
            </a:r>
            <a:r>
              <a:rPr lang="en-CA" altLang="ko-KR" sz="3200" dirty="0" smtClean="0"/>
              <a:t>.</a:t>
            </a:r>
            <a:endParaRPr lang="en-CA" altLang="ko-KR" sz="3200" dirty="0"/>
          </a:p>
          <a:p>
            <a:pPr lvl="1">
              <a:buFont typeface="Wingdings" panose="05000000000000000000" pitchFamily="2" charset="2"/>
              <a:buChar char="ü"/>
            </a:pPr>
            <a:endParaRPr lang="en-CA" sz="3200" dirty="0" smtClean="0">
              <a:latin typeface="Arial" panose="020B0604020202020204" pitchFamily="34" charset="0"/>
              <a:cs typeface="Arial" panose="020B0604020202020204" pitchFamily="34" charset="0"/>
            </a:endParaRPr>
          </a:p>
          <a:p>
            <a:endParaRPr lang="en-CA" sz="3200" dirty="0" smtClean="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p:txBody>
      </p:sp>
      <p:sp>
        <p:nvSpPr>
          <p:cNvPr id="5" name="직사각형 4"/>
          <p:cNvSpPr/>
          <p:nvPr/>
        </p:nvSpPr>
        <p:spPr>
          <a:xfrm>
            <a:off x="760421" y="639361"/>
            <a:ext cx="11198963" cy="1200329"/>
          </a:xfrm>
          <a:prstGeom prst="rect">
            <a:avLst/>
          </a:prstGeom>
        </p:spPr>
        <p:txBody>
          <a:bodyPr wrap="square">
            <a:spAutoFit/>
          </a:bodyPr>
          <a:lstStyle/>
          <a:p>
            <a:r>
              <a:rPr lang="en-CA" altLang="ko-KR" sz="3600" dirty="0" smtClean="0">
                <a:solidFill>
                  <a:schemeClr val="tx1">
                    <a:lumMod val="75000"/>
                  </a:schemeClr>
                </a:solidFill>
                <a:latin typeface="Arial" panose="020B0604020202020204" pitchFamily="34" charset="0"/>
                <a:cs typeface="Arial" panose="020B0604020202020204" pitchFamily="34" charset="0"/>
              </a:rPr>
              <a:t>2. Practical </a:t>
            </a:r>
            <a:r>
              <a:rPr lang="en-CA" altLang="ko-KR" sz="3600" dirty="0">
                <a:solidFill>
                  <a:schemeClr val="tx1">
                    <a:lumMod val="75000"/>
                  </a:schemeClr>
                </a:solidFill>
                <a:latin typeface="Arial" panose="020B0604020202020204" pitchFamily="34" charset="0"/>
                <a:cs typeface="Arial" panose="020B0604020202020204" pitchFamily="34" charset="0"/>
              </a:rPr>
              <a:t>Leadership Skills Development Program</a:t>
            </a:r>
          </a:p>
          <a:p>
            <a:endParaRPr lang="en-CA" altLang="ko-K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58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2" y="3854015"/>
            <a:ext cx="2199348" cy="2322948"/>
          </a:xfrm>
          <a:prstGeom prst="rect">
            <a:avLst/>
          </a:prstGeom>
        </p:spPr>
      </p:pic>
      <p:sp>
        <p:nvSpPr>
          <p:cNvPr id="3" name="Content Placeholder 2"/>
          <p:cNvSpPr>
            <a:spLocks noGrp="1"/>
          </p:cNvSpPr>
          <p:nvPr>
            <p:ph idx="1"/>
          </p:nvPr>
        </p:nvSpPr>
        <p:spPr>
          <a:xfrm>
            <a:off x="2093495" y="1825624"/>
            <a:ext cx="9865890" cy="4851901"/>
          </a:xfrm>
        </p:spPr>
        <p:txBody>
          <a:bodyPr>
            <a:noAutofit/>
          </a:bodyPr>
          <a:lstStyle/>
          <a:p>
            <a:pPr lvl="1">
              <a:buFont typeface="Wingdings" panose="05000000000000000000" pitchFamily="2" charset="2"/>
              <a:buChar char="ü"/>
            </a:pPr>
            <a:r>
              <a:rPr lang="en-CA" altLang="ko-KR" sz="3200" dirty="0" smtClean="0"/>
              <a:t>Reading</a:t>
            </a:r>
            <a:r>
              <a:rPr lang="en-CA" altLang="ko-KR" sz="3200" dirty="0"/>
              <a:t>: To reduce the TV time for a day starting from 5 minutes a day and put that time into reading whatever they like.  Do not need a book but at least a paragraph from a newspaper or a magazine.  Introducing about the rich history of the country and leaders</a:t>
            </a:r>
            <a:r>
              <a:rPr lang="en-CA" altLang="ko-KR" sz="3200" dirty="0" smtClean="0"/>
              <a:t>.</a:t>
            </a:r>
          </a:p>
          <a:p>
            <a:pPr lvl="1">
              <a:buFont typeface="Wingdings" panose="05000000000000000000" pitchFamily="2" charset="2"/>
              <a:buChar char="ü"/>
            </a:pPr>
            <a:endParaRPr lang="en-CA" altLang="ko-KR" sz="3200" dirty="0"/>
          </a:p>
          <a:p>
            <a:pPr lvl="1">
              <a:buFont typeface="Wingdings" panose="05000000000000000000" pitchFamily="2" charset="2"/>
              <a:buChar char="ü"/>
            </a:pPr>
            <a:r>
              <a:rPr lang="en-CA" altLang="ko-KR" sz="3200" dirty="0" smtClean="0"/>
              <a:t>Money </a:t>
            </a:r>
            <a:r>
              <a:rPr lang="en-CA" altLang="ko-KR" sz="3200" dirty="0"/>
              <a:t>management: The importance of saving money even how to educate their parents on cutting costs</a:t>
            </a:r>
            <a:r>
              <a:rPr lang="en-CA" altLang="ko-KR" sz="3200" dirty="0" smtClean="0"/>
              <a:t>.</a:t>
            </a:r>
            <a:endParaRPr lang="en-CA" sz="3200" dirty="0" smtClean="0">
              <a:latin typeface="Arial" panose="020B0604020202020204" pitchFamily="34" charset="0"/>
              <a:cs typeface="Arial" panose="020B0604020202020204" pitchFamily="34" charset="0"/>
            </a:endParaRPr>
          </a:p>
          <a:p>
            <a:endParaRPr lang="en-CA" sz="3200" dirty="0" smtClean="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p:txBody>
      </p:sp>
      <p:sp>
        <p:nvSpPr>
          <p:cNvPr id="5" name="직사각형 4"/>
          <p:cNvSpPr/>
          <p:nvPr/>
        </p:nvSpPr>
        <p:spPr>
          <a:xfrm>
            <a:off x="760422" y="639361"/>
            <a:ext cx="10974378" cy="1200329"/>
          </a:xfrm>
          <a:prstGeom prst="rect">
            <a:avLst/>
          </a:prstGeom>
        </p:spPr>
        <p:txBody>
          <a:bodyPr wrap="square">
            <a:spAutoFit/>
          </a:bodyPr>
          <a:lstStyle/>
          <a:p>
            <a:r>
              <a:rPr lang="en-CA" altLang="ko-KR" sz="3600" dirty="0" smtClean="0">
                <a:solidFill>
                  <a:schemeClr val="tx1">
                    <a:lumMod val="75000"/>
                  </a:schemeClr>
                </a:solidFill>
                <a:latin typeface="Arial" panose="020B0604020202020204" pitchFamily="34" charset="0"/>
                <a:cs typeface="Arial" panose="020B0604020202020204" pitchFamily="34" charset="0"/>
              </a:rPr>
              <a:t>2. Practical </a:t>
            </a:r>
            <a:r>
              <a:rPr lang="en-CA" altLang="ko-KR" sz="3600" dirty="0">
                <a:solidFill>
                  <a:schemeClr val="tx1">
                    <a:lumMod val="75000"/>
                  </a:schemeClr>
                </a:solidFill>
                <a:latin typeface="Arial" panose="020B0604020202020204" pitchFamily="34" charset="0"/>
                <a:cs typeface="Arial" panose="020B0604020202020204" pitchFamily="34" charset="0"/>
              </a:rPr>
              <a:t>Leadership Skills Development Program</a:t>
            </a:r>
          </a:p>
          <a:p>
            <a:endParaRPr lang="en-CA" altLang="ko-K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7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2" y="3854015"/>
            <a:ext cx="2199348" cy="2322948"/>
          </a:xfrm>
          <a:prstGeom prst="rect">
            <a:avLst/>
          </a:prstGeom>
        </p:spPr>
      </p:pic>
      <p:pic>
        <p:nvPicPr>
          <p:cNvPr id="5" name="Picture 2" descr="\\MAIN_FILESERVER\User Profiles\Rita.kim\Desktop\srilanka.JPG"/>
          <p:cNvPicPr>
            <a:picLocks noChangeAspect="1" noChangeArrowheads="1"/>
          </p:cNvPicPr>
          <p:nvPr/>
        </p:nvPicPr>
        <p:blipFill>
          <a:blip r:embed="rId3" cstate="print"/>
          <a:srcRect/>
          <a:stretch>
            <a:fillRect/>
          </a:stretch>
        </p:blipFill>
        <p:spPr bwMode="auto">
          <a:xfrm>
            <a:off x="3605426" y="598729"/>
            <a:ext cx="7614740" cy="5695235"/>
          </a:xfrm>
          <a:prstGeom prst="rect">
            <a:avLst/>
          </a:prstGeom>
          <a:ln>
            <a:noFill/>
          </a:ln>
          <a:effectLst>
            <a:softEdge rad="112500"/>
          </a:effectLst>
        </p:spPr>
      </p:pic>
      <p:pic>
        <p:nvPicPr>
          <p:cNvPr id="6" name="Picture 2" descr="\\MAIN_FILESERVER\User Profiles\Rita.kim\Desktop\srilanka2.JPG"/>
          <p:cNvPicPr>
            <a:picLocks noChangeAspect="1" noChangeArrowheads="1"/>
          </p:cNvPicPr>
          <p:nvPr/>
        </p:nvPicPr>
        <p:blipFill>
          <a:blip r:embed="rId4" cstate="print"/>
          <a:srcRect/>
          <a:stretch>
            <a:fillRect/>
          </a:stretch>
        </p:blipFill>
        <p:spPr bwMode="auto">
          <a:xfrm>
            <a:off x="3605426" y="598729"/>
            <a:ext cx="7614740" cy="5695235"/>
          </a:xfrm>
          <a:prstGeom prst="rect">
            <a:avLst/>
          </a:prstGeom>
          <a:ln>
            <a:noFill/>
          </a:ln>
          <a:effectLst>
            <a:softEdge rad="112500"/>
          </a:effectLst>
        </p:spPr>
      </p:pic>
      <p:pic>
        <p:nvPicPr>
          <p:cNvPr id="7" name="Picture 2" descr="\\MAIN_FILESERVER\User Profiles\Rita.kim\Desktop\srilanka3.JPG"/>
          <p:cNvPicPr>
            <a:picLocks noChangeAspect="1" noChangeArrowheads="1"/>
          </p:cNvPicPr>
          <p:nvPr/>
        </p:nvPicPr>
        <p:blipFill>
          <a:blip r:embed="rId5" cstate="print"/>
          <a:srcRect/>
          <a:stretch>
            <a:fillRect/>
          </a:stretch>
        </p:blipFill>
        <p:spPr bwMode="auto">
          <a:xfrm>
            <a:off x="3605426" y="598729"/>
            <a:ext cx="7614740" cy="5695235"/>
          </a:xfrm>
          <a:prstGeom prst="rect">
            <a:avLst/>
          </a:prstGeom>
          <a:ln>
            <a:noFill/>
          </a:ln>
          <a:effectLst>
            <a:softEdge rad="112500"/>
          </a:effectLst>
        </p:spPr>
      </p:pic>
      <p:pic>
        <p:nvPicPr>
          <p:cNvPr id="8" name="Picture 2" descr="\\MAIN_FILESERVER\User Profiles\Rita.kim\Desktop\srilanka4.JPG"/>
          <p:cNvPicPr>
            <a:picLocks noChangeAspect="1" noChangeArrowheads="1"/>
          </p:cNvPicPr>
          <p:nvPr/>
        </p:nvPicPr>
        <p:blipFill>
          <a:blip r:embed="rId6" cstate="print"/>
          <a:srcRect/>
          <a:stretch>
            <a:fillRect/>
          </a:stretch>
        </p:blipFill>
        <p:spPr bwMode="auto">
          <a:xfrm>
            <a:off x="3605426" y="598729"/>
            <a:ext cx="7614740" cy="5750770"/>
          </a:xfrm>
          <a:prstGeom prst="rect">
            <a:avLst/>
          </a:prstGeom>
          <a:ln>
            <a:noFill/>
          </a:ln>
          <a:effectLst>
            <a:softEdge rad="112500"/>
          </a:effectLst>
        </p:spPr>
      </p:pic>
      <p:pic>
        <p:nvPicPr>
          <p:cNvPr id="9" name="Picture 2" descr="\\MAIN_FILESERVER\User Profiles\Rita.kim\Desktop\srilanka5.JPG"/>
          <p:cNvPicPr>
            <a:picLocks noChangeAspect="1" noChangeArrowheads="1"/>
          </p:cNvPicPr>
          <p:nvPr/>
        </p:nvPicPr>
        <p:blipFill>
          <a:blip r:embed="rId7" cstate="print"/>
          <a:srcRect/>
          <a:stretch>
            <a:fillRect/>
          </a:stretch>
        </p:blipFill>
        <p:spPr bwMode="auto">
          <a:xfrm>
            <a:off x="3605426" y="598729"/>
            <a:ext cx="7614740" cy="5695235"/>
          </a:xfrm>
          <a:prstGeom prst="rect">
            <a:avLst/>
          </a:prstGeom>
          <a:ln>
            <a:noFill/>
          </a:ln>
          <a:effectLst>
            <a:softEdge rad="112500"/>
          </a:effectLst>
        </p:spPr>
      </p:pic>
      <p:pic>
        <p:nvPicPr>
          <p:cNvPr id="10" name="Picture 2" descr="\\MAIN_FILESERVER\User Profiles\Rita.kim\Desktop\srilanka6.JPG"/>
          <p:cNvPicPr>
            <a:picLocks noChangeAspect="1" noChangeArrowheads="1"/>
          </p:cNvPicPr>
          <p:nvPr/>
        </p:nvPicPr>
        <p:blipFill>
          <a:blip r:embed="rId8" cstate="print"/>
          <a:srcRect/>
          <a:stretch>
            <a:fillRect/>
          </a:stretch>
        </p:blipFill>
        <p:spPr bwMode="auto">
          <a:xfrm>
            <a:off x="3605426" y="598728"/>
            <a:ext cx="7614740" cy="5695235"/>
          </a:xfrm>
          <a:prstGeom prst="rect">
            <a:avLst/>
          </a:prstGeom>
          <a:ln>
            <a:noFill/>
          </a:ln>
          <a:effectLst>
            <a:softEdge rad="112500"/>
          </a:effectLst>
        </p:spPr>
      </p:pic>
      <p:pic>
        <p:nvPicPr>
          <p:cNvPr id="11" name="Picture 2" descr="\\MAIN_FILESERVER\User Profiles\Rita.kim\Desktop\srilanka7.JPG"/>
          <p:cNvPicPr>
            <a:picLocks noChangeAspect="1" noChangeArrowheads="1"/>
          </p:cNvPicPr>
          <p:nvPr/>
        </p:nvPicPr>
        <p:blipFill>
          <a:blip r:embed="rId9" cstate="print"/>
          <a:srcRect/>
          <a:stretch>
            <a:fillRect/>
          </a:stretch>
        </p:blipFill>
        <p:spPr bwMode="auto">
          <a:xfrm>
            <a:off x="3605426" y="598727"/>
            <a:ext cx="7614740" cy="5695236"/>
          </a:xfrm>
          <a:prstGeom prst="rect">
            <a:avLst/>
          </a:prstGeom>
          <a:ln>
            <a:noFill/>
          </a:ln>
          <a:effectLst>
            <a:softEdge rad="112500"/>
          </a:effectLst>
        </p:spPr>
      </p:pic>
      <p:pic>
        <p:nvPicPr>
          <p:cNvPr id="12" name="Picture 2" descr="\\MAIN_FILESERVER\User Profiles\Rita.kim\Desktop\srilanka8.JPG"/>
          <p:cNvPicPr>
            <a:picLocks noChangeAspect="1" noChangeArrowheads="1"/>
          </p:cNvPicPr>
          <p:nvPr/>
        </p:nvPicPr>
        <p:blipFill>
          <a:blip r:embed="rId10" cstate="print"/>
          <a:srcRect/>
          <a:stretch>
            <a:fillRect/>
          </a:stretch>
        </p:blipFill>
        <p:spPr bwMode="auto">
          <a:xfrm>
            <a:off x="3605426" y="598725"/>
            <a:ext cx="7618051" cy="5750773"/>
          </a:xfrm>
          <a:prstGeom prst="rect">
            <a:avLst/>
          </a:prstGeom>
          <a:ln>
            <a:noFill/>
          </a:ln>
          <a:effectLst>
            <a:softEdge rad="112500"/>
          </a:effectLst>
        </p:spPr>
      </p:pic>
      <p:pic>
        <p:nvPicPr>
          <p:cNvPr id="13" name="Picture 2" descr="\\MAIN_FILESERVER\User Profiles\Rita.kim\Desktop\srilanka9.JPG"/>
          <p:cNvPicPr>
            <a:picLocks noChangeAspect="1" noChangeArrowheads="1"/>
          </p:cNvPicPr>
          <p:nvPr/>
        </p:nvPicPr>
        <p:blipFill>
          <a:blip r:embed="rId11" cstate="print"/>
          <a:srcRect/>
          <a:stretch>
            <a:fillRect/>
          </a:stretch>
        </p:blipFill>
        <p:spPr bwMode="auto">
          <a:xfrm>
            <a:off x="3602115" y="598723"/>
            <a:ext cx="7659416" cy="5750775"/>
          </a:xfrm>
          <a:prstGeom prst="rect">
            <a:avLst/>
          </a:prstGeom>
          <a:ln>
            <a:noFill/>
          </a:ln>
          <a:effectLst>
            <a:softEdge rad="112500"/>
          </a:effectLst>
        </p:spPr>
      </p:pic>
    </p:spTree>
    <p:extLst>
      <p:ext uri="{BB962C8B-B14F-4D97-AF65-F5344CB8AC3E}">
        <p14:creationId xmlns:p14="http://schemas.microsoft.com/office/powerpoint/2010/main" val="20357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000"/>
                                        <p:tgtEl>
                                          <p:spTgt spid="9"/>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000"/>
                                        <p:tgtEl>
                                          <p:spTgt spid="10"/>
                                        </p:tgtEl>
                                      </p:cBhvr>
                                    </p:animEffect>
                                  </p:childTnLst>
                                </p:cTn>
                              </p:par>
                            </p:childTnLst>
                          </p:cTn>
                        </p:par>
                        <p:par>
                          <p:cTn id="28" fill="hold">
                            <p:stCondLst>
                              <p:cond delay="18000"/>
                            </p:stCondLst>
                            <p:childTnLst>
                              <p:par>
                                <p:cTn id="29" presetID="22" presetClass="entr" presetSubtype="8"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000"/>
                                        <p:tgtEl>
                                          <p:spTgt spid="11"/>
                                        </p:tgtEl>
                                      </p:cBhvr>
                                    </p:animEffect>
                                  </p:childTnLst>
                                </p:cTn>
                              </p:par>
                            </p:childTnLst>
                          </p:cTn>
                        </p:par>
                        <p:par>
                          <p:cTn id="32" fill="hold">
                            <p:stCondLst>
                              <p:cond delay="21000"/>
                            </p:stCondLst>
                            <p:childTnLst>
                              <p:par>
                                <p:cTn id="33" presetID="22" presetClass="entr" presetSubtype="8" fill="hold"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2000"/>
                                        <p:tgtEl>
                                          <p:spTgt spid="12"/>
                                        </p:tgtEl>
                                      </p:cBhvr>
                                    </p:animEffect>
                                  </p:childTnLst>
                                </p:cTn>
                              </p:par>
                            </p:childTnLst>
                          </p:cTn>
                        </p:par>
                        <p:par>
                          <p:cTn id="36" fill="hold">
                            <p:stCondLst>
                              <p:cond delay="24000"/>
                            </p:stCondLst>
                            <p:childTnLst>
                              <p:par>
                                <p:cTn id="37" presetID="22" presetClass="entr" presetSubtype="8"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6" y="310534"/>
            <a:ext cx="11010965" cy="1952982"/>
          </a:xfrm>
        </p:spPr>
        <p:txBody>
          <a:bodyPr>
            <a:normAutofit/>
          </a:bodyPr>
          <a:lstStyle/>
          <a:p>
            <a:pPr algn="ctr"/>
            <a: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
            </a:r>
            <a:b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br>
            <a:endPar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그림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4447" y="1504118"/>
            <a:ext cx="8547964" cy="5095230"/>
          </a:xfrm>
          <a:prstGeom prst="rect">
            <a:avLst/>
          </a:prstGeom>
        </p:spPr>
      </p:pic>
      <p:pic>
        <p:nvPicPr>
          <p:cNvPr id="6" name="그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413" y="1502596"/>
            <a:ext cx="8557146" cy="5124017"/>
          </a:xfrm>
          <a:prstGeom prst="rect">
            <a:avLst/>
          </a:prstGeom>
        </p:spPr>
      </p:pic>
    </p:spTree>
    <p:extLst>
      <p:ext uri="{BB962C8B-B14F-4D97-AF65-F5344CB8AC3E}">
        <p14:creationId xmlns:p14="http://schemas.microsoft.com/office/powerpoint/2010/main" val="34894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901"/>
                            </p:stCondLst>
                            <p:childTnLst>
                              <p:par>
                                <p:cTn id="8" presetID="2" presetClass="entr" presetSubtype="9"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0-#ppt_w/2"/>
                                          </p:val>
                                        </p:tav>
                                        <p:tav tm="100000">
                                          <p:val>
                                            <p:strVal val="#ppt_x"/>
                                          </p:val>
                                        </p:tav>
                                      </p:tavLst>
                                    </p:anim>
                                    <p:anim calcmode="lin" valueType="num">
                                      <p:cBhvr additive="base">
                                        <p:cTn id="11" dur="2000" fill="hold"/>
                                        <p:tgtEl>
                                          <p:spTgt spid="3"/>
                                        </p:tgtEl>
                                        <p:attrNameLst>
                                          <p:attrName>ppt_y</p:attrName>
                                        </p:attrNameLst>
                                      </p:cBhvr>
                                      <p:tavLst>
                                        <p:tav tm="0">
                                          <p:val>
                                            <p:strVal val="0-#ppt_h/2"/>
                                          </p:val>
                                        </p:tav>
                                        <p:tav tm="100000">
                                          <p:val>
                                            <p:strVal val="#ppt_y"/>
                                          </p:val>
                                        </p:tav>
                                      </p:tavLst>
                                    </p:anim>
                                  </p:childTnLst>
                                </p:cTn>
                              </p:par>
                            </p:childTnLst>
                          </p:cTn>
                        </p:par>
                        <p:par>
                          <p:cTn id="12" fill="hold">
                            <p:stCondLst>
                              <p:cond delay="2901"/>
                            </p:stCondLst>
                            <p:childTnLst>
                              <p:par>
                                <p:cTn id="13" presetID="22" presetClass="entr" presetSubtype="8" fill="hold" nodeType="afterEffect">
                                  <p:stCondLst>
                                    <p:cond delay="21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99"/>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3641" y="966333"/>
            <a:ext cx="8064113" cy="53558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388" y="949424"/>
            <a:ext cx="8075562" cy="53403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그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760" y="1064074"/>
            <a:ext cx="8050979" cy="53725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641446" y="310534"/>
            <a:ext cx="10736308" cy="1278423"/>
          </a:xfrm>
        </p:spPr>
        <p:txBody>
          <a:bodyPr>
            <a:normAutofit/>
          </a:bodyPr>
          <a:lstStyle/>
          <a:p>
            <a:r>
              <a:rPr lang="en-CA" altLang="ko-KR" sz="3200" dirty="0" smtClean="0">
                <a:solidFill>
                  <a:schemeClr val="bg1">
                    <a:lumMod val="50000"/>
                    <a:lumOff val="50000"/>
                  </a:schemeClr>
                </a:solidFill>
                <a:effectLst>
                  <a:outerShdw blurRad="38100" dist="38100" dir="2700000" algn="tl">
                    <a:srgbClr val="000000">
                      <a:alpha val="43137"/>
                    </a:srgbClr>
                  </a:outerShdw>
                </a:effectLst>
                <a:latin typeface="Arial Rounded MT Bold" panose="020F0704030504030204" pitchFamily="34" charset="0"/>
              </a:rPr>
              <a:t>DARJEELING </a:t>
            </a:r>
            <a:r>
              <a:rPr lang="en-CA" altLang="ko-KR" sz="3200" dirty="0">
                <a:solidFill>
                  <a:schemeClr val="bg1">
                    <a:lumMod val="50000"/>
                    <a:lumOff val="50000"/>
                  </a:schemeClr>
                </a:solidFill>
                <a:effectLst>
                  <a:outerShdw blurRad="38100" dist="38100" dir="2700000" algn="tl">
                    <a:srgbClr val="000000">
                      <a:alpha val="43137"/>
                    </a:srgbClr>
                  </a:outerShdw>
                </a:effectLst>
                <a:latin typeface="Arial Rounded MT Bold" panose="020F0704030504030204" pitchFamily="34" charset="0"/>
              </a:rPr>
              <a:t>JESUIT </a:t>
            </a:r>
            <a:r>
              <a:rPr lang="en-CA" altLang="ko-KR" sz="3200" dirty="0" smtClean="0">
                <a:solidFill>
                  <a:schemeClr val="bg1">
                    <a:lumMod val="50000"/>
                    <a:lumOff val="50000"/>
                  </a:schemeClr>
                </a:solidFill>
                <a:effectLst>
                  <a:outerShdw blurRad="38100" dist="38100" dir="2700000" algn="tl">
                    <a:srgbClr val="000000">
                      <a:alpha val="43137"/>
                    </a:srgbClr>
                  </a:outerShdw>
                </a:effectLst>
                <a:latin typeface="Arial Rounded MT Bold" panose="020F0704030504030204" pitchFamily="34" charset="0"/>
              </a:rPr>
              <a:t>PROVINCE</a:t>
            </a:r>
            <a:r>
              <a:rPr lang="en-CA" sz="3200" dirty="0" smtClean="0">
                <a:solidFill>
                  <a:schemeClr val="bg1">
                    <a:lumMod val="50000"/>
                    <a:lumOff val="50000"/>
                  </a:schemeClr>
                </a:solidFill>
                <a:effectLst>
                  <a:outerShdw blurRad="38100" dist="38100" dir="2700000" algn="tl">
                    <a:srgbClr val="000000">
                      <a:alpha val="43137"/>
                    </a:srgbClr>
                  </a:outerShdw>
                </a:effectLst>
                <a:latin typeface="Arial Rounded MT Bold" panose="020F0704030504030204" pitchFamily="34" charset="0"/>
                <a:ea typeface="HY견고딕" panose="02030600000101010101" pitchFamily="18" charset="-127"/>
                <a:cs typeface="Arial" panose="020B0604020202020204" pitchFamily="34" charset="0"/>
              </a:rPr>
              <a:t> </a:t>
            </a:r>
            <a: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
            </a:r>
            <a:b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br>
            <a:endPar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4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9" fill="hold"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6000"/>
                            </p:stCondLst>
                            <p:childTnLst>
                              <p:par>
                                <p:cTn id="15" presetID="2" presetClass="entr" presetSubtype="9"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0-#ppt_w/2"/>
                                          </p:val>
                                        </p:tav>
                                        <p:tav tm="100000">
                                          <p:val>
                                            <p:strVal val="#ppt_x"/>
                                          </p:val>
                                        </p:tav>
                                      </p:tavLst>
                                    </p:anim>
                                    <p:anim calcmode="lin" valueType="num">
                                      <p:cBhvr additive="base">
                                        <p:cTn id="1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rotWithShape="1">
          <a:blip r:embed="rId2" cstate="print">
            <a:extLst>
              <a:ext uri="{28A0092B-C50C-407E-A947-70E740481C1C}">
                <a14:useLocalDpi xmlns:a14="http://schemas.microsoft.com/office/drawing/2010/main" val="0"/>
              </a:ext>
            </a:extLst>
          </a:blip>
          <a:srcRect l="7331" t="9865" r="7701" b="6382"/>
          <a:stretch/>
        </p:blipFill>
        <p:spPr>
          <a:xfrm>
            <a:off x="3334983" y="1666084"/>
            <a:ext cx="5455228" cy="4840397"/>
          </a:xfrm>
          <a:prstGeom prst="rect">
            <a:avLst/>
          </a:prstGeom>
        </p:spPr>
      </p:pic>
      <p:sp>
        <p:nvSpPr>
          <p:cNvPr id="2" name="Title 1"/>
          <p:cNvSpPr>
            <a:spLocks noGrp="1"/>
          </p:cNvSpPr>
          <p:nvPr>
            <p:ph type="title"/>
          </p:nvPr>
        </p:nvSpPr>
        <p:spPr>
          <a:xfrm>
            <a:off x="325677" y="365124"/>
            <a:ext cx="11473841" cy="3254897"/>
          </a:xfrm>
        </p:spPr>
        <p:txBody>
          <a:bodyPr>
            <a:normAutofit/>
          </a:bodyPr>
          <a:lstStyle/>
          <a:p>
            <a:pPr algn="ctr"/>
            <a:r>
              <a:rPr lang="en-CA" altLang="ko-KR" sz="4000" dirty="0" smtClean="0">
                <a:solidFill>
                  <a:schemeClr val="accent6">
                    <a:lumMod val="60000"/>
                    <a:lumOff val="40000"/>
                  </a:schemeClr>
                </a:solidFill>
                <a:latin typeface="Arial Rounded MT Bold" panose="020F0704030504030204" pitchFamily="34" charset="0"/>
              </a:rPr>
              <a:t>CATHOLIC </a:t>
            </a:r>
            <a:r>
              <a:rPr lang="en-CA" altLang="ko-KR" sz="4000" dirty="0">
                <a:solidFill>
                  <a:schemeClr val="accent6">
                    <a:lumMod val="60000"/>
                    <a:lumOff val="40000"/>
                  </a:schemeClr>
                </a:solidFill>
                <a:latin typeface="Arial Rounded MT Bold" panose="020F0704030504030204" pitchFamily="34" charset="0"/>
              </a:rPr>
              <a:t>EPARCHY OF KEREN – ERITREA</a:t>
            </a:r>
            <a:r>
              <a:rPr lang="en-CA" altLang="ko-KR" sz="4000" dirty="0">
                <a:latin typeface="Arial Rounded MT Bold" panose="020F0704030504030204" pitchFamily="34" charset="0"/>
              </a:rPr>
              <a:t/>
            </a:r>
            <a:br>
              <a:rPr lang="en-CA" altLang="ko-KR" sz="4000" dirty="0">
                <a:latin typeface="Arial Rounded MT Bold" panose="020F0704030504030204" pitchFamily="34" charset="0"/>
              </a:rPr>
            </a:br>
            <a:r>
              <a:rPr lang="en-CA" sz="40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
            </a:r>
            <a:br>
              <a:rPr lang="en-CA" sz="40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br>
            <a:r>
              <a:rPr lang="en-CA" altLang="ko-KR" sz="4000" dirty="0">
                <a:solidFill>
                  <a:schemeClr val="accent1">
                    <a:lumMod val="40000"/>
                    <a:lumOff val="60000"/>
                  </a:schemeClr>
                </a:solidFill>
                <a:latin typeface="Arial Rounded MT Bold" panose="020F0704030504030204" pitchFamily="34" charset="0"/>
              </a:rPr>
              <a:t>CHURCH CONSTRUCTION IN </a:t>
            </a:r>
            <a:r>
              <a:rPr lang="en-CA" altLang="ko-KR" sz="4000" dirty="0" smtClean="0">
                <a:solidFill>
                  <a:schemeClr val="accent1">
                    <a:lumMod val="40000"/>
                    <a:lumOff val="60000"/>
                  </a:schemeClr>
                </a:solidFill>
                <a:latin typeface="Arial Rounded MT Bold" panose="020F0704030504030204" pitchFamily="34" charset="0"/>
              </a:rPr>
              <a:t>HAMEDEY</a:t>
            </a:r>
            <a:endParaRPr lang="en-US" sz="4000" dirty="0">
              <a:solidFill>
                <a:schemeClr val="accent1">
                  <a:lumMod val="40000"/>
                  <a:lumOff val="6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5901" y="3598024"/>
            <a:ext cx="883726" cy="976518"/>
          </a:xfrm>
          <a:prstGeom prst="rect">
            <a:avLst/>
          </a:prstGeom>
        </p:spPr>
      </p:pic>
    </p:spTree>
    <p:extLst>
      <p:ext uri="{BB962C8B-B14F-4D97-AF65-F5344CB8AC3E}">
        <p14:creationId xmlns:p14="http://schemas.microsoft.com/office/powerpoint/2010/main" val="213554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601"/>
                            </p:stCondLst>
                            <p:childTnLst>
                              <p:par>
                                <p:cTn id="8" presetID="10"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9101"/>
                            </p:stCondLst>
                            <p:childTnLst>
                              <p:par>
                                <p:cTn id="12" presetID="53" presetClass="entr" presetSubtype="16" fill="hold" nodeType="afterEffect">
                                  <p:stCondLst>
                                    <p:cond delay="99"/>
                                  </p:stCondLst>
                                  <p:childTnLst>
                                    <p:set>
                                      <p:cBhvr>
                                        <p:cTn id="13" dur="1" fill="hold">
                                          <p:stCondLst>
                                            <p:cond delay="0"/>
                                          </p:stCondLst>
                                        </p:cTn>
                                        <p:tgtEl>
                                          <p:spTgt spid="7"/>
                                        </p:tgtEl>
                                        <p:attrNameLst>
                                          <p:attrName>style.visibility</p:attrName>
                                        </p:attrNameLst>
                                      </p:cBhvr>
                                      <p:to>
                                        <p:strVal val="visible"/>
                                      </p:to>
                                    </p:set>
                                    <p:anim calcmode="lin" valueType="num">
                                      <p:cBhvr>
                                        <p:cTn id="14" dur="2900" fill="hold"/>
                                        <p:tgtEl>
                                          <p:spTgt spid="7"/>
                                        </p:tgtEl>
                                        <p:attrNameLst>
                                          <p:attrName>ppt_w</p:attrName>
                                        </p:attrNameLst>
                                      </p:cBhvr>
                                      <p:tavLst>
                                        <p:tav tm="0">
                                          <p:val>
                                            <p:fltVal val="0"/>
                                          </p:val>
                                        </p:tav>
                                        <p:tav tm="100000">
                                          <p:val>
                                            <p:strVal val="#ppt_w"/>
                                          </p:val>
                                        </p:tav>
                                      </p:tavLst>
                                    </p:anim>
                                    <p:anim calcmode="lin" valueType="num">
                                      <p:cBhvr>
                                        <p:cTn id="15" dur="2900" fill="hold"/>
                                        <p:tgtEl>
                                          <p:spTgt spid="7"/>
                                        </p:tgtEl>
                                        <p:attrNameLst>
                                          <p:attrName>ppt_h</p:attrName>
                                        </p:attrNameLst>
                                      </p:cBhvr>
                                      <p:tavLst>
                                        <p:tav tm="0">
                                          <p:val>
                                            <p:fltVal val="0"/>
                                          </p:val>
                                        </p:tav>
                                        <p:tav tm="100000">
                                          <p:val>
                                            <p:strVal val="#ppt_h"/>
                                          </p:val>
                                        </p:tav>
                                      </p:tavLst>
                                    </p:anim>
                                    <p:animEffect transition="in" filter="fade">
                                      <p:cBhvr>
                                        <p:cTn id="16" dur="2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50" y="365125"/>
            <a:ext cx="11035091" cy="1325563"/>
          </a:xfrm>
        </p:spPr>
        <p:txBody>
          <a:bodyPr>
            <a:normAutofit/>
          </a:bodyPr>
          <a:lstStyle/>
          <a:p>
            <a:r>
              <a:rPr lang="en-CA" sz="2800" dirty="0" smtClean="0">
                <a:latin typeface="Arial Rounded MT Bold" panose="020F0704030504030204" pitchFamily="34" charset="0"/>
              </a:rPr>
              <a:t>Metal work in the workshop place, ready to be transported to </a:t>
            </a:r>
            <a:r>
              <a:rPr lang="en-CA" sz="2800" dirty="0" err="1" smtClean="0">
                <a:latin typeface="Arial Rounded MT Bold" panose="020F0704030504030204" pitchFamily="34" charset="0"/>
              </a:rPr>
              <a:t>Hamedey</a:t>
            </a:r>
            <a:endParaRPr lang="en-CA" sz="2800" dirty="0">
              <a:latin typeface="Arial Rounded MT Bold" panose="020F0704030504030204" pitchFamily="34" charset="0"/>
            </a:endParaRPr>
          </a:p>
        </p:txBody>
      </p:sp>
      <p:pic>
        <p:nvPicPr>
          <p:cNvPr id="5" name="Picture 2" descr="\\MAIN_FILESERVER\User Profiles\Rita.kim\Desktop\HAMEDY2.JPG"/>
          <p:cNvPicPr>
            <a:picLocks noChangeAspect="1" noChangeArrowheads="1"/>
          </p:cNvPicPr>
          <p:nvPr/>
        </p:nvPicPr>
        <p:blipFill rotWithShape="1">
          <a:blip r:embed="rId2" cstate="print"/>
          <a:srcRect r="63238"/>
          <a:stretch/>
        </p:blipFill>
        <p:spPr bwMode="auto">
          <a:xfrm>
            <a:off x="5166360" y="1299796"/>
            <a:ext cx="3572904" cy="5425551"/>
          </a:xfrm>
          <a:prstGeom prst="rect">
            <a:avLst/>
          </a:prstGeom>
          <a:ln>
            <a:noFill/>
          </a:ln>
          <a:effectLst>
            <a:softEdge rad="112500"/>
          </a:effectLst>
        </p:spPr>
      </p:pic>
      <p:pic>
        <p:nvPicPr>
          <p:cNvPr id="3074" name="Picture 2" descr="\\MAIN_FILESERVER\User Profiles\Rita.kim\Documents\HAMEDY.JPG"/>
          <p:cNvPicPr>
            <a:picLocks noChangeAspect="1" noChangeArrowheads="1"/>
          </p:cNvPicPr>
          <p:nvPr/>
        </p:nvPicPr>
        <p:blipFill rotWithShape="1">
          <a:blip r:embed="rId3" cstate="print"/>
          <a:srcRect l="50229"/>
          <a:stretch/>
        </p:blipFill>
        <p:spPr bwMode="auto">
          <a:xfrm>
            <a:off x="3246983" y="1146880"/>
            <a:ext cx="7771537" cy="5511733"/>
          </a:xfrm>
          <a:prstGeom prst="rect">
            <a:avLst/>
          </a:prstGeom>
          <a:ln>
            <a:noFill/>
          </a:ln>
          <a:effectLst>
            <a:softEdge rad="112500"/>
          </a:effectLst>
        </p:spPr>
      </p:pic>
      <p:pic>
        <p:nvPicPr>
          <p:cNvPr id="6" name="Picture 2" descr="\\MAIN_FILESERVER\User Profiles\Rita.kim\Desktop\HAMEDY2.JPG"/>
          <p:cNvPicPr>
            <a:picLocks noChangeAspect="1" noChangeArrowheads="1"/>
          </p:cNvPicPr>
          <p:nvPr/>
        </p:nvPicPr>
        <p:blipFill rotWithShape="1">
          <a:blip r:embed="rId2" cstate="print"/>
          <a:srcRect l="42160"/>
          <a:stretch/>
        </p:blipFill>
        <p:spPr bwMode="auto">
          <a:xfrm>
            <a:off x="3216071" y="1146880"/>
            <a:ext cx="7833359" cy="5403628"/>
          </a:xfrm>
          <a:prstGeom prst="rect">
            <a:avLst/>
          </a:prstGeom>
          <a:ln>
            <a:noFill/>
          </a:ln>
          <a:effectLst>
            <a:softEdge rad="112500"/>
          </a:effectLst>
        </p:spPr>
      </p:pic>
      <p:pic>
        <p:nvPicPr>
          <p:cNvPr id="7" name="Picture 2" descr="\\MAIN_FILESERVER\User Profiles\Rita.kim\Documents\HAMEDY.JPG"/>
          <p:cNvPicPr>
            <a:picLocks noChangeAspect="1" noChangeArrowheads="1"/>
          </p:cNvPicPr>
          <p:nvPr/>
        </p:nvPicPr>
        <p:blipFill rotWithShape="1">
          <a:blip r:embed="rId3" cstate="print"/>
          <a:srcRect r="50088"/>
          <a:stretch/>
        </p:blipFill>
        <p:spPr bwMode="auto">
          <a:xfrm>
            <a:off x="3308805" y="1162458"/>
            <a:ext cx="7771537" cy="5496155"/>
          </a:xfrm>
          <a:prstGeom prst="rect">
            <a:avLst/>
          </a:prstGeom>
          <a:ln>
            <a:noFill/>
          </a:ln>
          <a:effectLst>
            <a:softEdge rad="112500"/>
          </a:effectLst>
        </p:spPr>
      </p:pic>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13" y="3324720"/>
            <a:ext cx="2816975" cy="2535753"/>
          </a:xfrm>
          <a:prstGeom prst="rect">
            <a:avLst/>
          </a:prstGeom>
        </p:spPr>
      </p:pic>
    </p:spTree>
    <p:extLst>
      <p:ext uri="{BB962C8B-B14F-4D97-AF65-F5344CB8AC3E}">
        <p14:creationId xmlns:p14="http://schemas.microsoft.com/office/powerpoint/2010/main" val="36780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Effect transition="in" filter="fade">
                                      <p:cBhvr>
                                        <p:cTn id="9" dur="2400"/>
                                        <p:tgtEl>
                                          <p:spTgt spid="5"/>
                                        </p:tgtEl>
                                      </p:cBhvr>
                                    </p:animEffect>
                                  </p:childTnLst>
                                </p:cTn>
                              </p:par>
                            </p:childTnLst>
                          </p:cTn>
                        </p:par>
                        <p:par>
                          <p:cTn id="10" fill="hold">
                            <p:stCondLst>
                              <p:cond delay="2400"/>
                            </p:stCondLst>
                            <p:childTnLst>
                              <p:par>
                                <p:cTn id="11" presetID="22" presetClass="entr" presetSubtype="8" fill="hold" nodeType="afterEffect">
                                  <p:stCondLst>
                                    <p:cond delay="1000"/>
                                  </p:stCondLst>
                                  <p:childTnLst>
                                    <p:set>
                                      <p:cBhvr>
                                        <p:cTn id="12" dur="1" fill="hold">
                                          <p:stCondLst>
                                            <p:cond delay="0"/>
                                          </p:stCondLst>
                                        </p:cTn>
                                        <p:tgtEl>
                                          <p:spTgt spid="3074"/>
                                        </p:tgtEl>
                                        <p:attrNameLst>
                                          <p:attrName>style.visibility</p:attrName>
                                        </p:attrNameLst>
                                      </p:cBhvr>
                                      <p:to>
                                        <p:strVal val="visible"/>
                                      </p:to>
                                    </p:set>
                                    <p:animEffect transition="in" filter="wipe(left)">
                                      <p:cBhvr>
                                        <p:cTn id="13" dur="2100"/>
                                        <p:tgtEl>
                                          <p:spTgt spid="3074"/>
                                        </p:tgtEl>
                                      </p:cBhvr>
                                    </p:animEffect>
                                  </p:childTnLst>
                                </p:cTn>
                              </p:par>
                            </p:childTnLst>
                          </p:cTn>
                        </p:par>
                        <p:par>
                          <p:cTn id="14" fill="hold">
                            <p:stCondLst>
                              <p:cond delay="5500"/>
                            </p:stCondLst>
                            <p:childTnLst>
                              <p:par>
                                <p:cTn id="15" presetID="22" presetClass="entr" presetSubtype="4"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000"/>
                                        <p:tgtEl>
                                          <p:spTgt spid="6"/>
                                        </p:tgtEl>
                                      </p:cBhvr>
                                    </p:animEffect>
                                  </p:childTnLst>
                                </p:cTn>
                              </p:par>
                            </p:childTnLst>
                          </p:cTn>
                        </p:par>
                        <p:par>
                          <p:cTn id="18" fill="hold">
                            <p:stCondLst>
                              <p:cond delay="8500"/>
                            </p:stCondLst>
                            <p:childTnLst>
                              <p:par>
                                <p:cTn id="19" presetID="22" presetClass="entr" presetSubtype="4" fill="hold"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075" y="1760297"/>
            <a:ext cx="4895850" cy="45148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25677" y="365124"/>
            <a:ext cx="11473841" cy="3254897"/>
          </a:xfrm>
        </p:spPr>
        <p:txBody>
          <a:bodyPr>
            <a:normAutofit/>
          </a:bodyPr>
          <a:lstStyle/>
          <a:p>
            <a:pPr algn="ctr"/>
            <a: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SAVE TRUST: </a:t>
            </a:r>
            <a:b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br>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r>
              <a:rPr lang="en-CA" sz="44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Helping Mining Children for Education</a:t>
            </a:r>
            <a:r>
              <a:rPr lang="en-CA" sz="44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4400" dirty="0" smtClean="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CA" sz="4400" dirty="0" smtClean="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CA" dirty="0" smtClean="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t>
            </a:r>
            <a:r>
              <a:rPr lang="en-CA"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India</a:t>
            </a:r>
            <a:endParaRPr lang="en-US"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905" y="4305737"/>
            <a:ext cx="920063" cy="1016670"/>
          </a:xfrm>
          <a:prstGeom prst="rect">
            <a:avLst/>
          </a:prstGeom>
        </p:spPr>
      </p:pic>
      <p:sp>
        <p:nvSpPr>
          <p:cNvPr id="5" name="TextBox 4"/>
          <p:cNvSpPr txBox="1"/>
          <p:nvPr/>
        </p:nvSpPr>
        <p:spPr>
          <a:xfrm>
            <a:off x="2261556" y="4152353"/>
            <a:ext cx="7646530" cy="1323439"/>
          </a:xfrm>
          <a:prstGeom prst="rect">
            <a:avLst/>
          </a:prstGeom>
          <a:noFill/>
        </p:spPr>
        <p:txBody>
          <a:bodyPr wrap="square" rtlCol="0">
            <a:spAutoFit/>
          </a:bodyPr>
          <a:lstStyle/>
          <a:p>
            <a:pPr algn="ctr"/>
            <a:r>
              <a:rPr lang="en-CA" sz="4000" dirty="0" err="1" smtClean="0">
                <a:effectLst>
                  <a:outerShdw blurRad="38100" dist="38100" dir="2700000" algn="tl">
                    <a:srgbClr val="000000">
                      <a:alpha val="43137"/>
                    </a:srgbClr>
                  </a:outerShdw>
                </a:effectLst>
              </a:rPr>
              <a:t>Amaravathi</a:t>
            </a:r>
            <a:r>
              <a:rPr lang="en-CA" sz="4000" dirty="0" smtClean="0">
                <a:effectLst>
                  <a:outerShdw blurRad="38100" dist="38100" dir="2700000" algn="tl">
                    <a:srgbClr val="000000">
                      <a:alpha val="43137"/>
                    </a:srgbClr>
                  </a:outerShdw>
                </a:effectLst>
              </a:rPr>
              <a:t> Road, </a:t>
            </a:r>
            <a:r>
              <a:rPr lang="en-CA" sz="4000" dirty="0" err="1" smtClean="0">
                <a:effectLst>
                  <a:outerShdw blurRad="38100" dist="38100" dir="2700000" algn="tl">
                    <a:srgbClr val="000000">
                      <a:alpha val="43137"/>
                    </a:srgbClr>
                  </a:outerShdw>
                </a:effectLst>
              </a:rPr>
              <a:t>Nagaralu</a:t>
            </a:r>
            <a:r>
              <a:rPr lang="en-CA" sz="4000" dirty="0" smtClean="0">
                <a:effectLst>
                  <a:outerShdw blurRad="38100" dist="38100" dir="2700000" algn="tl">
                    <a:srgbClr val="000000">
                      <a:alpha val="43137"/>
                    </a:srgbClr>
                  </a:outerShdw>
                </a:effectLst>
              </a:rPr>
              <a:t>, </a:t>
            </a:r>
          </a:p>
          <a:p>
            <a:pPr algn="ctr"/>
            <a:r>
              <a:rPr lang="en-CA" sz="4000" dirty="0" smtClean="0">
                <a:effectLst>
                  <a:outerShdw blurRad="38100" dist="38100" dir="2700000" algn="tl">
                    <a:srgbClr val="000000">
                      <a:alpha val="43137"/>
                    </a:srgbClr>
                  </a:outerShdw>
                </a:effectLst>
              </a:rPr>
              <a:t>Guntur-522 034, (A.P.) S. India</a:t>
            </a:r>
            <a:endParaRPr lang="en-CA"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3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901"/>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6401"/>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8401"/>
                            </p:stCondLst>
                            <p:childTnLst>
                              <p:par>
                                <p:cTn id="17" presetID="31" presetClass="entr" presetSubtype="0" fill="hold" grpId="0" nodeType="afterEffect">
                                  <p:stCondLst>
                                    <p:cond delay="499"/>
                                  </p:stCondLst>
                                  <p:childTnLst>
                                    <p:set>
                                      <p:cBhvr>
                                        <p:cTn id="18" dur="1" fill="hold">
                                          <p:stCondLst>
                                            <p:cond delay="0"/>
                                          </p:stCondLst>
                                        </p:cTn>
                                        <p:tgtEl>
                                          <p:spTgt spid="5"/>
                                        </p:tgtEl>
                                        <p:attrNameLst>
                                          <p:attrName>style.visibility</p:attrName>
                                        </p:attrNameLst>
                                      </p:cBhvr>
                                      <p:to>
                                        <p:strVal val="visible"/>
                                      </p:to>
                                    </p:set>
                                    <p:anim calcmode="lin" valueType="num">
                                      <p:cBhvr>
                                        <p:cTn id="19" dur="2600" fill="hold"/>
                                        <p:tgtEl>
                                          <p:spTgt spid="5"/>
                                        </p:tgtEl>
                                        <p:attrNameLst>
                                          <p:attrName>ppt_w</p:attrName>
                                        </p:attrNameLst>
                                      </p:cBhvr>
                                      <p:tavLst>
                                        <p:tav tm="0">
                                          <p:val>
                                            <p:fltVal val="0"/>
                                          </p:val>
                                        </p:tav>
                                        <p:tav tm="100000">
                                          <p:val>
                                            <p:strVal val="#ppt_w"/>
                                          </p:val>
                                        </p:tav>
                                      </p:tavLst>
                                    </p:anim>
                                    <p:anim calcmode="lin" valueType="num">
                                      <p:cBhvr>
                                        <p:cTn id="20" dur="2600" fill="hold"/>
                                        <p:tgtEl>
                                          <p:spTgt spid="5"/>
                                        </p:tgtEl>
                                        <p:attrNameLst>
                                          <p:attrName>ppt_h</p:attrName>
                                        </p:attrNameLst>
                                      </p:cBhvr>
                                      <p:tavLst>
                                        <p:tav tm="0">
                                          <p:val>
                                            <p:fltVal val="0"/>
                                          </p:val>
                                        </p:tav>
                                        <p:tav tm="100000">
                                          <p:val>
                                            <p:strVal val="#ppt_h"/>
                                          </p:val>
                                        </p:tav>
                                      </p:tavLst>
                                    </p:anim>
                                    <p:anim calcmode="lin" valueType="num">
                                      <p:cBhvr>
                                        <p:cTn id="21" dur="2600" fill="hold"/>
                                        <p:tgtEl>
                                          <p:spTgt spid="5"/>
                                        </p:tgtEl>
                                        <p:attrNameLst>
                                          <p:attrName>style.rotation</p:attrName>
                                        </p:attrNameLst>
                                      </p:cBhvr>
                                      <p:tavLst>
                                        <p:tav tm="0">
                                          <p:val>
                                            <p:fltVal val="90"/>
                                          </p:val>
                                        </p:tav>
                                        <p:tav tm="100000">
                                          <p:val>
                                            <p:fltVal val="0"/>
                                          </p:val>
                                        </p:tav>
                                      </p:tavLst>
                                    </p:anim>
                                    <p:animEffect transition="in" filter="fade">
                                      <p:cBhvr>
                                        <p:cTn id="22" dur="2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41" y="365125"/>
            <a:ext cx="10515600" cy="1034149"/>
          </a:xfrm>
        </p:spPr>
        <p:txBody>
          <a:bodyPr>
            <a:normAutofit/>
          </a:bodyPr>
          <a:lstStyle/>
          <a:p>
            <a:r>
              <a:rPr lang="en-CA" sz="4400" dirty="0" smtClean="0">
                <a:latin typeface="Arial Rounded MT Bold" panose="020F0704030504030204" pitchFamily="34" charset="0"/>
              </a:rPr>
              <a:t>Sand and stone collection</a:t>
            </a:r>
            <a:endParaRPr lang="en-CA" sz="4400" dirty="0">
              <a:latin typeface="Arial Rounded MT Bold" panose="020F0704030504030204" pitchFamily="34" charset="0"/>
            </a:endParaRPr>
          </a:p>
        </p:txBody>
      </p:sp>
      <p:pic>
        <p:nvPicPr>
          <p:cNvPr id="2050" name="Picture 2" descr="\\MAIN_FILESERVER\User Profiles\Rita.kim\Desktop\HAMEDY3.JPG"/>
          <p:cNvPicPr>
            <a:picLocks noChangeAspect="1" noChangeArrowheads="1"/>
          </p:cNvPicPr>
          <p:nvPr/>
        </p:nvPicPr>
        <p:blipFill rotWithShape="1">
          <a:blip r:embed="rId2" cstate="print"/>
          <a:srcRect l="50663"/>
          <a:stretch/>
        </p:blipFill>
        <p:spPr bwMode="auto">
          <a:xfrm>
            <a:off x="3200399" y="1399274"/>
            <a:ext cx="8187186" cy="5153926"/>
          </a:xfrm>
          <a:prstGeom prst="rect">
            <a:avLst/>
          </a:prstGeom>
          <a:ln>
            <a:noFill/>
          </a:ln>
          <a:effectLst>
            <a:softEdge rad="112500"/>
          </a:effectLst>
        </p:spPr>
      </p:pic>
      <p:pic>
        <p:nvPicPr>
          <p:cNvPr id="5" name="Picture 2" descr="\\MAIN_FILESERVER\User Profiles\Rita.kim\Desktop\HAMEDY3.JPG"/>
          <p:cNvPicPr>
            <a:picLocks noChangeAspect="1" noChangeArrowheads="1"/>
          </p:cNvPicPr>
          <p:nvPr/>
        </p:nvPicPr>
        <p:blipFill rotWithShape="1">
          <a:blip r:embed="rId2" cstate="print"/>
          <a:srcRect r="50410"/>
          <a:stretch/>
        </p:blipFill>
        <p:spPr bwMode="auto">
          <a:xfrm>
            <a:off x="3200399" y="1399274"/>
            <a:ext cx="8187186" cy="5073799"/>
          </a:xfrm>
          <a:prstGeom prst="rect">
            <a:avLst/>
          </a:prstGeom>
          <a:ln>
            <a:noFill/>
          </a:ln>
          <a:effectLst>
            <a:softEdge rad="112500"/>
          </a:effectLst>
        </p:spPr>
      </p:pic>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13" y="3324720"/>
            <a:ext cx="2816975" cy="2535753"/>
          </a:xfrm>
          <a:prstGeom prst="rect">
            <a:avLst/>
          </a:prstGeom>
        </p:spPr>
      </p:pic>
    </p:spTree>
    <p:extLst>
      <p:ext uri="{BB962C8B-B14F-4D97-AF65-F5344CB8AC3E}">
        <p14:creationId xmlns:p14="http://schemas.microsoft.com/office/powerpoint/2010/main" val="18087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3000"/>
                                        <p:tgtEl>
                                          <p:spTgt spid="2050"/>
                                        </p:tgtEl>
                                      </p:cBhvr>
                                    </p:animEffect>
                                  </p:childTnLst>
                                </p:cTn>
                              </p:par>
                            </p:childTnLst>
                          </p:cTn>
                        </p:par>
                        <p:par>
                          <p:cTn id="8" fill="hold">
                            <p:stCondLst>
                              <p:cond delay="4000"/>
                            </p:stCondLst>
                            <p:childTnLst>
                              <p:par>
                                <p:cTn id="9" presetID="21"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1551" y="1896404"/>
            <a:ext cx="4489063" cy="4961596"/>
          </a:xfrm>
          <a:prstGeom prst="rect">
            <a:avLst/>
          </a:prstGeom>
        </p:spPr>
      </p:pic>
      <p:sp>
        <p:nvSpPr>
          <p:cNvPr id="2" name="Title 1"/>
          <p:cNvSpPr>
            <a:spLocks noGrp="1"/>
          </p:cNvSpPr>
          <p:nvPr>
            <p:ph type="title"/>
          </p:nvPr>
        </p:nvSpPr>
        <p:spPr>
          <a:xfrm>
            <a:off x="325677" y="365124"/>
            <a:ext cx="11473841" cy="3254897"/>
          </a:xfrm>
        </p:spPr>
        <p:txBody>
          <a:bodyPr>
            <a:normAutofit/>
          </a:bodyPr>
          <a:lstStyle/>
          <a:p>
            <a:pPr algn="ctr"/>
            <a:r>
              <a:rPr lang="en-CA" altLang="ko-KR" sz="4000" dirty="0" smtClean="0">
                <a:latin typeface="Arial Rounded MT Bold" panose="020F0704030504030204" pitchFamily="34" charset="0"/>
              </a:rPr>
              <a:t>UNIVERSITÉ </a:t>
            </a:r>
            <a:r>
              <a:rPr lang="en-CA" altLang="ko-KR" sz="4000" dirty="0">
                <a:latin typeface="Arial Rounded MT Bold" panose="020F0704030504030204" pitchFamily="34" charset="0"/>
              </a:rPr>
              <a:t>NOTRE-DAME DU </a:t>
            </a:r>
            <a:r>
              <a:rPr lang="en-CA" altLang="ko-KR" sz="4000" dirty="0" smtClean="0">
                <a:latin typeface="Arial Rounded MT Bold" panose="020F0704030504030204" pitchFamily="34" charset="0"/>
              </a:rPr>
              <a:t>KASAYI</a:t>
            </a:r>
            <a:br>
              <a:rPr lang="en-CA" altLang="ko-KR" sz="4000" dirty="0" smtClean="0">
                <a:latin typeface="Arial Rounded MT Bold" panose="020F0704030504030204" pitchFamily="34" charset="0"/>
              </a:rPr>
            </a:br>
            <a:r>
              <a:rPr lang="en-CA" altLang="ko-KR" sz="4000" dirty="0" smtClean="0">
                <a:latin typeface="Arial Rounded MT Bold" panose="020F0704030504030204" pitchFamily="34" charset="0"/>
              </a:rPr>
              <a:t>RD </a:t>
            </a:r>
            <a:r>
              <a:rPr lang="en-CA" altLang="ko-KR" sz="4000" dirty="0">
                <a:latin typeface="Arial Rounded MT Bold" panose="020F0704030504030204" pitchFamily="34" charset="0"/>
              </a:rPr>
              <a:t>DU CONGO</a:t>
            </a:r>
            <a:r>
              <a:rPr lang="en-US" altLang="ko-KR" sz="4000" dirty="0" smtClean="0">
                <a:latin typeface="Arial Rounded MT Bold" panose="020F0704030504030204" pitchFamily="34" charset="0"/>
              </a:rPr>
              <a:t>​</a:t>
            </a:r>
            <a:br>
              <a:rPr lang="en-US" altLang="ko-KR" sz="4000" dirty="0" smtClean="0">
                <a:latin typeface="Arial Rounded MT Bold" panose="020F0704030504030204" pitchFamily="34" charset="0"/>
              </a:rPr>
            </a:br>
            <a: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
            </a:r>
            <a:b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br>
            <a:r>
              <a:rPr lang="en-US" altLang="ko-KR" sz="4800" dirty="0">
                <a:solidFill>
                  <a:srgbClr val="FF3300"/>
                </a:solidFill>
              </a:rPr>
              <a:t>FURNITURE FOR CHAPEL</a:t>
            </a:r>
            <a:endParaRPr lang="en-US" sz="4800"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427" y="3620021"/>
            <a:ext cx="1052573" cy="1163093"/>
          </a:xfrm>
          <a:prstGeom prst="rect">
            <a:avLst/>
          </a:prstGeom>
        </p:spPr>
      </p:pic>
    </p:spTree>
    <p:extLst>
      <p:ext uri="{BB962C8B-B14F-4D97-AF65-F5344CB8AC3E}">
        <p14:creationId xmlns:p14="http://schemas.microsoft.com/office/powerpoint/2010/main" val="24429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501"/>
                            </p:stCondLst>
                            <p:childTnLst>
                              <p:par>
                                <p:cTn id="8" presetID="10"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9001"/>
                            </p:stCondLst>
                            <p:childTnLst>
                              <p:par>
                                <p:cTn id="12" presetID="53" presetClass="entr" presetSubtype="16" fill="hold" nodeType="afterEffect">
                                  <p:stCondLst>
                                    <p:cond delay="399"/>
                                  </p:stCondLst>
                                  <p:childTnLst>
                                    <p:set>
                                      <p:cBhvr>
                                        <p:cTn id="13" dur="1" fill="hold">
                                          <p:stCondLst>
                                            <p:cond delay="0"/>
                                          </p:stCondLst>
                                        </p:cTn>
                                        <p:tgtEl>
                                          <p:spTgt spid="7"/>
                                        </p:tgtEl>
                                        <p:attrNameLst>
                                          <p:attrName>style.visibility</p:attrName>
                                        </p:attrNameLst>
                                      </p:cBhvr>
                                      <p:to>
                                        <p:strVal val="visible"/>
                                      </p:to>
                                    </p:set>
                                    <p:anim calcmode="lin" valueType="num">
                                      <p:cBhvr>
                                        <p:cTn id="14" dur="2600" fill="hold"/>
                                        <p:tgtEl>
                                          <p:spTgt spid="7"/>
                                        </p:tgtEl>
                                        <p:attrNameLst>
                                          <p:attrName>ppt_w</p:attrName>
                                        </p:attrNameLst>
                                      </p:cBhvr>
                                      <p:tavLst>
                                        <p:tav tm="0">
                                          <p:val>
                                            <p:fltVal val="0"/>
                                          </p:val>
                                        </p:tav>
                                        <p:tav tm="100000">
                                          <p:val>
                                            <p:strVal val="#ppt_w"/>
                                          </p:val>
                                        </p:tav>
                                      </p:tavLst>
                                    </p:anim>
                                    <p:anim calcmode="lin" valueType="num">
                                      <p:cBhvr>
                                        <p:cTn id="15" dur="2600" fill="hold"/>
                                        <p:tgtEl>
                                          <p:spTgt spid="7"/>
                                        </p:tgtEl>
                                        <p:attrNameLst>
                                          <p:attrName>ppt_h</p:attrName>
                                        </p:attrNameLst>
                                      </p:cBhvr>
                                      <p:tavLst>
                                        <p:tav tm="0">
                                          <p:val>
                                            <p:fltVal val="0"/>
                                          </p:val>
                                        </p:tav>
                                        <p:tav tm="100000">
                                          <p:val>
                                            <p:strVal val="#ppt_h"/>
                                          </p:val>
                                        </p:tav>
                                      </p:tavLst>
                                    </p:anim>
                                    <p:animEffect transition="in" filter="fade">
                                      <p:cBhvr>
                                        <p:cTn id="16" dur="2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IN_FILESERVER\User Profiles\Rita.kim\Desktop\notre damn.JPG"/>
          <p:cNvPicPr>
            <a:picLocks noChangeAspect="1" noChangeArrowheads="1"/>
          </p:cNvPicPr>
          <p:nvPr/>
        </p:nvPicPr>
        <p:blipFill>
          <a:blip r:embed="rId2" cstate="print"/>
          <a:srcRect/>
          <a:stretch>
            <a:fillRect/>
          </a:stretch>
        </p:blipFill>
        <p:spPr bwMode="auto">
          <a:xfrm>
            <a:off x="3435254" y="1411762"/>
            <a:ext cx="8151222" cy="5080722"/>
          </a:xfrm>
          <a:prstGeom prst="rect">
            <a:avLst/>
          </a:prstGeom>
          <a:ln>
            <a:noFill/>
          </a:ln>
          <a:effectLst>
            <a:softEdge rad="112500"/>
          </a:effectLst>
        </p:spPr>
      </p:pic>
      <p:pic>
        <p:nvPicPr>
          <p:cNvPr id="5" name="Picture 2" descr="\\MAIN_FILESERVER\User Profiles\Rita.kim\Desktop\notre damn 2.JPG"/>
          <p:cNvPicPr>
            <a:picLocks noChangeAspect="1" noChangeArrowheads="1"/>
          </p:cNvPicPr>
          <p:nvPr/>
        </p:nvPicPr>
        <p:blipFill>
          <a:blip r:embed="rId3" cstate="print"/>
          <a:srcRect/>
          <a:stretch>
            <a:fillRect/>
          </a:stretch>
        </p:blipFill>
        <p:spPr bwMode="auto">
          <a:xfrm>
            <a:off x="3435254" y="1411762"/>
            <a:ext cx="8151222" cy="5080722"/>
          </a:xfrm>
          <a:prstGeom prst="rect">
            <a:avLst/>
          </a:prstGeom>
          <a:ln>
            <a:noFill/>
          </a:ln>
          <a:effectLst>
            <a:softEdge rad="112500"/>
          </a:effectLst>
        </p:spPr>
      </p:pic>
      <p:pic>
        <p:nvPicPr>
          <p:cNvPr id="6" name="Picture 2" descr="\\MAIN_FILESERVER\User Profiles\Rita.kim\Desktop\notre damn3.JPG"/>
          <p:cNvPicPr>
            <a:picLocks noChangeAspect="1" noChangeArrowheads="1"/>
          </p:cNvPicPr>
          <p:nvPr/>
        </p:nvPicPr>
        <p:blipFill>
          <a:blip r:embed="rId4" cstate="print"/>
          <a:srcRect/>
          <a:stretch>
            <a:fillRect/>
          </a:stretch>
        </p:blipFill>
        <p:spPr bwMode="auto">
          <a:xfrm>
            <a:off x="3500622" y="1411762"/>
            <a:ext cx="8123847" cy="5080722"/>
          </a:xfrm>
          <a:prstGeom prst="rect">
            <a:avLst/>
          </a:prstGeom>
          <a:ln>
            <a:noFill/>
          </a:ln>
          <a:effectLst>
            <a:softEdge rad="112500"/>
          </a:effectLst>
        </p:spPr>
      </p:pic>
      <p:pic>
        <p:nvPicPr>
          <p:cNvPr id="7" name="Picture 2" descr="\\MAIN_FILESERVER\User Profiles\Rita.kim\Desktop\notre damn4.JPG"/>
          <p:cNvPicPr>
            <a:picLocks noChangeAspect="1" noChangeArrowheads="1"/>
          </p:cNvPicPr>
          <p:nvPr/>
        </p:nvPicPr>
        <p:blipFill>
          <a:blip r:embed="rId5" cstate="print"/>
          <a:srcRect/>
          <a:stretch>
            <a:fillRect/>
          </a:stretch>
        </p:blipFill>
        <p:spPr bwMode="auto">
          <a:xfrm>
            <a:off x="3469559" y="1411762"/>
            <a:ext cx="8123847" cy="5080722"/>
          </a:xfrm>
          <a:prstGeom prst="rect">
            <a:avLst/>
          </a:prstGeom>
          <a:ln>
            <a:noFill/>
          </a:ln>
          <a:effectLst>
            <a:softEdge rad="112500"/>
          </a:effectLst>
        </p:spPr>
      </p:pic>
      <p:pic>
        <p:nvPicPr>
          <p:cNvPr id="8" name="Picture 2" descr="\\MAIN_FILESERVER\User Profiles\Rita.kim\Desktop\notre damn5.JPG"/>
          <p:cNvPicPr>
            <a:picLocks noChangeAspect="1" noChangeArrowheads="1"/>
          </p:cNvPicPr>
          <p:nvPr/>
        </p:nvPicPr>
        <p:blipFill>
          <a:blip r:embed="rId6" cstate="print"/>
          <a:srcRect/>
          <a:stretch>
            <a:fillRect/>
          </a:stretch>
        </p:blipFill>
        <p:spPr bwMode="auto">
          <a:xfrm>
            <a:off x="3485092" y="1411225"/>
            <a:ext cx="8123846" cy="5085268"/>
          </a:xfrm>
          <a:prstGeom prst="rect">
            <a:avLst/>
          </a:prstGeom>
          <a:ln>
            <a:noFill/>
          </a:ln>
          <a:effectLst>
            <a:softEdge rad="112500"/>
          </a:effectLst>
        </p:spPr>
      </p:pic>
      <p:pic>
        <p:nvPicPr>
          <p:cNvPr id="9" name="Picture 2" descr="\\MAIN_FILESERVER\User Profiles\Rita.kim\Desktop\notre damn6.JPG"/>
          <p:cNvPicPr>
            <a:picLocks noChangeAspect="1" noChangeArrowheads="1"/>
          </p:cNvPicPr>
          <p:nvPr/>
        </p:nvPicPr>
        <p:blipFill>
          <a:blip r:embed="rId7" cstate="print"/>
          <a:srcRect/>
          <a:stretch>
            <a:fillRect/>
          </a:stretch>
        </p:blipFill>
        <p:spPr bwMode="auto">
          <a:xfrm>
            <a:off x="3443262" y="1414130"/>
            <a:ext cx="8123846" cy="5060729"/>
          </a:xfrm>
          <a:prstGeom prst="rect">
            <a:avLst/>
          </a:prstGeom>
          <a:ln>
            <a:noFill/>
          </a:ln>
          <a:effectLst>
            <a:softEdge rad="112500"/>
          </a:effectLst>
        </p:spPr>
      </p:pic>
      <p:pic>
        <p:nvPicPr>
          <p:cNvPr id="10" name="그림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231" y="3821594"/>
            <a:ext cx="1996868" cy="2207065"/>
          </a:xfrm>
          <a:prstGeom prst="rect">
            <a:avLst/>
          </a:prstGeom>
        </p:spPr>
      </p:pic>
      <p:sp>
        <p:nvSpPr>
          <p:cNvPr id="11" name="TextBox 10"/>
          <p:cNvSpPr txBox="1"/>
          <p:nvPr/>
        </p:nvSpPr>
        <p:spPr>
          <a:xfrm>
            <a:off x="684712" y="280554"/>
            <a:ext cx="10846238" cy="954107"/>
          </a:xfrm>
          <a:prstGeom prst="rect">
            <a:avLst/>
          </a:prstGeom>
          <a:noFill/>
        </p:spPr>
        <p:txBody>
          <a:bodyPr wrap="square" rtlCol="0">
            <a:spAutoFit/>
          </a:bodyPr>
          <a:lstStyle/>
          <a:p>
            <a:r>
              <a:rPr lang="en-CA" altLang="ko-KR" sz="2800" dirty="0">
                <a:latin typeface="Arial Rounded MT Bold" panose="020F0704030504030204" pitchFamily="34" charset="0"/>
              </a:rPr>
              <a:t>UNIVERSITÉ NOTRE-DAME DU </a:t>
            </a:r>
            <a:r>
              <a:rPr lang="en-CA" altLang="ko-KR" sz="2800" dirty="0" smtClean="0">
                <a:latin typeface="Arial Rounded MT Bold" panose="020F0704030504030204" pitchFamily="34" charset="0"/>
              </a:rPr>
              <a:t>KASAYI RD </a:t>
            </a:r>
            <a:r>
              <a:rPr lang="en-CA" altLang="ko-KR" sz="2800" dirty="0">
                <a:latin typeface="Arial Rounded MT Bold" panose="020F0704030504030204" pitchFamily="34" charset="0"/>
              </a:rPr>
              <a:t>DU CONGO</a:t>
            </a:r>
            <a:r>
              <a:rPr lang="en-US" altLang="ko-KR" sz="2800" dirty="0" smtClean="0">
                <a:latin typeface="Arial Rounded MT Bold" panose="020F0704030504030204" pitchFamily="34" charset="0"/>
              </a:rPr>
              <a:t>​</a:t>
            </a:r>
            <a:r>
              <a:rPr lang="en-CA" altLang="ko-KR" sz="2800" dirty="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
            </a:r>
            <a:br>
              <a:rPr lang="en-CA" altLang="ko-KR" sz="2800" dirty="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br>
            <a:r>
              <a:rPr lang="en-US" altLang="ko-KR" sz="2800" dirty="0">
                <a:solidFill>
                  <a:srgbClr val="FF3300"/>
                </a:solidFill>
              </a:rPr>
              <a:t>FURNITURE FOR CHAPEL</a:t>
            </a:r>
            <a:endParaRPr lang="ko-KR" altLang="en-US" sz="2800" dirty="0"/>
          </a:p>
        </p:txBody>
      </p:sp>
    </p:spTree>
    <p:extLst>
      <p:ext uri="{BB962C8B-B14F-4D97-AF65-F5344CB8AC3E}">
        <p14:creationId xmlns:p14="http://schemas.microsoft.com/office/powerpoint/2010/main" val="7699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2000"/>
                                        <p:tgtEl>
                                          <p:spTgt spid="8"/>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075" y="1760297"/>
            <a:ext cx="4895850" cy="45148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25677" y="365125"/>
            <a:ext cx="11473841" cy="1766724"/>
          </a:xfrm>
        </p:spPr>
        <p:txBody>
          <a:bodyPr>
            <a:normAutofit/>
          </a:bodyPr>
          <a:lstStyle/>
          <a:p>
            <a:pPr algn="ctr"/>
            <a: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INDIA: </a:t>
            </a:r>
            <a:r>
              <a:rPr lang="en-CA" altLang="ko-KR" sz="4400" dirty="0" smtClean="0"/>
              <a:t>Vellore </a:t>
            </a:r>
            <a:r>
              <a:rPr lang="en-CA" altLang="ko-KR" sz="4400" dirty="0"/>
              <a:t>Diocese</a:t>
            </a:r>
            <a:r>
              <a:rPr lang="en-US" altLang="ko-KR" sz="4400" dirty="0" smtClean="0"/>
              <a:t>​</a:t>
            </a:r>
            <a:endParaRPr lang="en-US"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905" y="4305737"/>
            <a:ext cx="920063" cy="1016670"/>
          </a:xfrm>
          <a:prstGeom prst="rect">
            <a:avLst/>
          </a:prstGeom>
        </p:spPr>
      </p:pic>
      <p:sp>
        <p:nvSpPr>
          <p:cNvPr id="5" name="TextBox 4"/>
          <p:cNvSpPr txBox="1"/>
          <p:nvPr/>
        </p:nvSpPr>
        <p:spPr>
          <a:xfrm>
            <a:off x="1402773" y="2926225"/>
            <a:ext cx="9393381" cy="2554545"/>
          </a:xfrm>
          <a:prstGeom prst="rect">
            <a:avLst/>
          </a:prstGeom>
          <a:noFill/>
        </p:spPr>
        <p:txBody>
          <a:bodyPr wrap="square" rtlCol="0">
            <a:spAutoFit/>
          </a:bodyPr>
          <a:lstStyle/>
          <a:p>
            <a:pPr marL="571500" indent="-571500">
              <a:buFont typeface="Arial" panose="020B0604020202020204" pitchFamily="34" charset="0"/>
              <a:buChar char="•"/>
            </a:pPr>
            <a:r>
              <a:rPr lang="en-CA" altLang="ko-KR" sz="4000" dirty="0" err="1"/>
              <a:t>Codep-Chetpet</a:t>
            </a:r>
            <a:r>
              <a:rPr lang="en-CA" altLang="ko-KR" sz="4000" dirty="0"/>
              <a:t> – 606801</a:t>
            </a:r>
          </a:p>
          <a:p>
            <a:pPr marL="571500" indent="-571500">
              <a:buFont typeface="Arial" panose="020B0604020202020204" pitchFamily="34" charset="0"/>
              <a:buChar char="•"/>
            </a:pPr>
            <a:r>
              <a:rPr lang="en-CA" altLang="ko-KR" sz="4000" dirty="0" smtClean="0"/>
              <a:t>Carpentry </a:t>
            </a:r>
            <a:r>
              <a:rPr lang="en-CA" altLang="ko-KR" sz="4000" dirty="0"/>
              <a:t>Tools for the Vocational Training to the Young Boys.</a:t>
            </a:r>
          </a:p>
          <a:p>
            <a:pPr marL="571500" indent="-571500">
              <a:buFont typeface="Arial" panose="020B0604020202020204" pitchFamily="34" charset="0"/>
              <a:buChar char="•"/>
            </a:pPr>
            <a:r>
              <a:rPr lang="en-CA" altLang="ko-KR" sz="4000" dirty="0" smtClean="0"/>
              <a:t>Provided </a:t>
            </a:r>
            <a:r>
              <a:rPr lang="en-CA" altLang="ko-KR" sz="4000" dirty="0"/>
              <a:t>40 set of Tools.</a:t>
            </a:r>
          </a:p>
        </p:txBody>
      </p:sp>
    </p:spTree>
    <p:extLst>
      <p:ext uri="{BB962C8B-B14F-4D97-AF65-F5344CB8AC3E}">
        <p14:creationId xmlns:p14="http://schemas.microsoft.com/office/powerpoint/2010/main" val="18174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3001"/>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3501"/>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5501"/>
                            </p:stCondLst>
                            <p:childTnLst>
                              <p:par>
                                <p:cTn id="17" presetID="22" presetClass="entr" presetSubtype="1"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par>
                          <p:cTn id="20" fill="hold">
                            <p:stCondLst>
                              <p:cond delay="6001"/>
                            </p:stCondLst>
                            <p:childTnLst>
                              <p:par>
                                <p:cTn id="21" presetID="22" presetClass="entr" presetSubtype="1"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par>
                          <p:cTn id="24" fill="hold">
                            <p:stCondLst>
                              <p:cond delay="6501"/>
                            </p:stCondLst>
                            <p:childTnLst>
                              <p:par>
                                <p:cTn id="25" presetID="22" presetClass="entr" presetSubtype="1"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2446457" y="231311"/>
            <a:ext cx="7551981" cy="584775"/>
          </a:xfrm>
          <a:prstGeom prst="rect">
            <a:avLst/>
          </a:prstGeom>
        </p:spPr>
        <p:txBody>
          <a:bodyPr wrap="square">
            <a:spAutoFit/>
          </a:bodyPr>
          <a:lstStyle/>
          <a:p>
            <a:r>
              <a:rPr lang="en-CA" altLang="ko-KR" sz="3200" dirty="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INDIA: </a:t>
            </a:r>
            <a:r>
              <a:rPr lang="en-CA" altLang="ko-KR" sz="3200" dirty="0"/>
              <a:t>Vellore Diocese</a:t>
            </a:r>
            <a:r>
              <a:rPr lang="en-US" altLang="ko-KR" sz="3200" dirty="0"/>
              <a:t>​</a:t>
            </a:r>
            <a:endParaRPr lang="ko-KR" altLang="en-US" sz="3200" dirty="0"/>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47" y="3627620"/>
            <a:ext cx="2968478" cy="2737468"/>
          </a:xfrm>
          <a:prstGeom prst="rect">
            <a:avLst/>
          </a:prstGeom>
          <a:ln>
            <a:noFill/>
          </a:ln>
          <a:effectLst>
            <a:outerShdw blurRad="190500" algn="tl" rotWithShape="0">
              <a:srgbClr val="000000">
                <a:alpha val="70000"/>
              </a:srgbClr>
            </a:outerShdw>
          </a:effectLst>
        </p:spPr>
      </p:pic>
      <p:pic>
        <p:nvPicPr>
          <p:cNvPr id="6" name="Picture 2" descr="\\MAIN_FILESERVER\User Profiles\Rita.kim\Desktop\Vellore 5.JPG"/>
          <p:cNvPicPr>
            <a:picLocks noChangeAspect="1" noChangeArrowheads="1"/>
          </p:cNvPicPr>
          <p:nvPr/>
        </p:nvPicPr>
        <p:blipFill>
          <a:blip r:embed="rId3" cstate="print"/>
          <a:srcRect/>
          <a:stretch>
            <a:fillRect/>
          </a:stretch>
        </p:blipFill>
        <p:spPr bwMode="auto">
          <a:xfrm>
            <a:off x="3677643" y="797115"/>
            <a:ext cx="7624939" cy="5567973"/>
          </a:xfrm>
          <a:prstGeom prst="rect">
            <a:avLst/>
          </a:prstGeom>
          <a:ln>
            <a:noFill/>
          </a:ln>
          <a:effectLst>
            <a:softEdge rad="112500"/>
          </a:effectLst>
        </p:spPr>
      </p:pic>
      <p:pic>
        <p:nvPicPr>
          <p:cNvPr id="7" name="Picture 2" descr="\\MAIN_FILESERVER\User Profiles\Rita.kim\Desktop\Vellore 4.JPG"/>
          <p:cNvPicPr>
            <a:picLocks noChangeAspect="1" noChangeArrowheads="1"/>
          </p:cNvPicPr>
          <p:nvPr/>
        </p:nvPicPr>
        <p:blipFill>
          <a:blip r:embed="rId4" cstate="print"/>
          <a:srcRect/>
          <a:stretch>
            <a:fillRect/>
          </a:stretch>
        </p:blipFill>
        <p:spPr bwMode="auto">
          <a:xfrm>
            <a:off x="3677643" y="816086"/>
            <a:ext cx="7633851" cy="5549002"/>
          </a:xfrm>
          <a:prstGeom prst="rect">
            <a:avLst/>
          </a:prstGeom>
          <a:ln>
            <a:noFill/>
          </a:ln>
          <a:effectLst>
            <a:softEdge rad="112500"/>
          </a:effectLst>
        </p:spPr>
      </p:pic>
      <p:pic>
        <p:nvPicPr>
          <p:cNvPr id="8" name="Picture 2" descr="\\MAIN_FILESERVER\User Profiles\Rita.kim\Desktop\Vellore 3.JPG"/>
          <p:cNvPicPr>
            <a:picLocks noChangeAspect="1" noChangeArrowheads="1"/>
          </p:cNvPicPr>
          <p:nvPr/>
        </p:nvPicPr>
        <p:blipFill>
          <a:blip r:embed="rId5" cstate="print"/>
          <a:srcRect/>
          <a:stretch>
            <a:fillRect/>
          </a:stretch>
        </p:blipFill>
        <p:spPr bwMode="auto">
          <a:xfrm>
            <a:off x="3677643" y="797115"/>
            <a:ext cx="7633851" cy="5586944"/>
          </a:xfrm>
          <a:prstGeom prst="rect">
            <a:avLst/>
          </a:prstGeom>
          <a:ln>
            <a:noFill/>
          </a:ln>
          <a:effectLst>
            <a:softEdge rad="112500"/>
          </a:effectLst>
        </p:spPr>
      </p:pic>
      <p:pic>
        <p:nvPicPr>
          <p:cNvPr id="9" name="Picture 2" descr="\\MAIN_FILESERVER\User Profiles\Rita.kim\Desktop\Vellore 1.JPG"/>
          <p:cNvPicPr>
            <a:picLocks noChangeAspect="1" noChangeArrowheads="1"/>
          </p:cNvPicPr>
          <p:nvPr/>
        </p:nvPicPr>
        <p:blipFill>
          <a:blip r:embed="rId6" cstate="print"/>
          <a:srcRect/>
          <a:stretch>
            <a:fillRect/>
          </a:stretch>
        </p:blipFill>
        <p:spPr bwMode="auto">
          <a:xfrm>
            <a:off x="3677642" y="797115"/>
            <a:ext cx="7624940" cy="5567973"/>
          </a:xfrm>
          <a:prstGeom prst="rect">
            <a:avLst/>
          </a:prstGeom>
          <a:ln>
            <a:noFill/>
          </a:ln>
          <a:effectLst>
            <a:softEdge rad="112500"/>
          </a:effectLst>
        </p:spPr>
      </p:pic>
      <p:pic>
        <p:nvPicPr>
          <p:cNvPr id="10" name="Picture 2" descr="\\MAIN_FILESERVER\User Profiles\Rita.kim\Desktop\Vellore.JPG"/>
          <p:cNvPicPr>
            <a:picLocks noChangeAspect="1" noChangeArrowheads="1"/>
          </p:cNvPicPr>
          <p:nvPr/>
        </p:nvPicPr>
        <p:blipFill>
          <a:blip r:embed="rId7" cstate="print"/>
          <a:srcRect/>
          <a:stretch>
            <a:fillRect/>
          </a:stretch>
        </p:blipFill>
        <p:spPr bwMode="auto">
          <a:xfrm>
            <a:off x="3668729" y="797114"/>
            <a:ext cx="7633853" cy="5567973"/>
          </a:xfrm>
          <a:prstGeom prst="rect">
            <a:avLst/>
          </a:prstGeom>
          <a:ln>
            <a:noFill/>
          </a:ln>
          <a:effectLst>
            <a:softEdge rad="112500"/>
          </a:effectLst>
        </p:spPr>
      </p:pic>
    </p:spTree>
    <p:extLst>
      <p:ext uri="{BB962C8B-B14F-4D97-AF65-F5344CB8AC3E}">
        <p14:creationId xmlns:p14="http://schemas.microsoft.com/office/powerpoint/2010/main" val="14523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9000"/>
                            </p:stCondLst>
                            <p:childTnLst>
                              <p:par>
                                <p:cTn id="17" presetID="10"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12000"/>
                            </p:stCondLst>
                            <p:childTnLst>
                              <p:par>
                                <p:cTn id="21" presetID="10"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519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8208" y="683624"/>
            <a:ext cx="8936686" cy="6107940"/>
          </a:xfrm>
          <a:prstGeom prst="rect">
            <a:avLst/>
          </a:prstGeom>
          <a:ln>
            <a:noFill/>
          </a:ln>
          <a:effectLst>
            <a:softEdge rad="112500"/>
          </a:effec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208" y="666431"/>
            <a:ext cx="8929469" cy="6107940"/>
          </a:xfrm>
          <a:prstGeom prst="rect">
            <a:avLst/>
          </a:prstGeom>
          <a:ln>
            <a:noFill/>
          </a:ln>
          <a:effectLst>
            <a:softEdge rad="112500"/>
          </a:effectLst>
        </p:spPr>
      </p:pic>
      <p:sp>
        <p:nvSpPr>
          <p:cNvPr id="2" name="Title 1"/>
          <p:cNvSpPr>
            <a:spLocks noGrp="1"/>
          </p:cNvSpPr>
          <p:nvPr>
            <p:ph type="title"/>
          </p:nvPr>
        </p:nvSpPr>
        <p:spPr>
          <a:xfrm>
            <a:off x="356673" y="210145"/>
            <a:ext cx="11473841" cy="456286"/>
          </a:xfrm>
        </p:spPr>
        <p:txBody>
          <a:bodyPr>
            <a:normAutofit/>
          </a:bodyPr>
          <a:lstStyle/>
          <a:p>
            <a:r>
              <a:rPr lang="en-CA" sz="2400" dirty="0" smtClean="0">
                <a:solidFill>
                  <a:srgbClr val="FFC000"/>
                </a:solidFill>
                <a:effectLst>
                  <a:outerShdw blurRad="38100" dist="38100" dir="2700000" algn="tl">
                    <a:srgbClr val="000000">
                      <a:alpha val="43137"/>
                    </a:srgbClr>
                  </a:outerShdw>
                </a:effectLst>
                <a:latin typeface="Arial Rounded MT Bold" panose="020F0704030504030204" pitchFamily="34" charset="0"/>
                <a:ea typeface="HY견고딕" panose="02030600000101010101" pitchFamily="18" charset="-127"/>
                <a:cs typeface="Arial" panose="020B0604020202020204" pitchFamily="34" charset="0"/>
              </a:rPr>
              <a:t>SAVE TRUST: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Helping Mining Children for Education in India</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210" y="649238"/>
            <a:ext cx="8936683" cy="6084197"/>
          </a:xfrm>
          <a:prstGeom prst="rect">
            <a:avLst/>
          </a:prstGeom>
          <a:ln>
            <a:noFill/>
          </a:ln>
          <a:effectLst>
            <a:softEdge rad="112500"/>
          </a:effectLst>
        </p:spPr>
      </p:pic>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211" y="735263"/>
            <a:ext cx="8839355" cy="5998172"/>
          </a:xfrm>
          <a:prstGeom prst="rect">
            <a:avLst/>
          </a:prstGeom>
          <a:ln>
            <a:noFill/>
          </a:ln>
          <a:effectLst>
            <a:softEdge rad="112500"/>
          </a:effectLst>
        </p:spPr>
      </p:pic>
      <p:pic>
        <p:nvPicPr>
          <p:cNvPr id="9"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8211" y="718069"/>
            <a:ext cx="8841324" cy="6015365"/>
          </a:xfrm>
          <a:prstGeom prst="rect">
            <a:avLst/>
          </a:prstGeom>
          <a:ln>
            <a:noFill/>
          </a:ln>
          <a:effectLst>
            <a:softEdge rad="112500"/>
          </a:effectLst>
        </p:spPr>
      </p:pic>
      <p:pic>
        <p:nvPicPr>
          <p:cNvPr id="10" name="그림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323" y="4076053"/>
            <a:ext cx="2619957" cy="2416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82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6500"/>
                            </p:stCondLst>
                            <p:childTnLst>
                              <p:par>
                                <p:cTn id="13" presetID="22" presetClass="entr" presetSubtype="8"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par>
                          <p:cTn id="20" fill="hold">
                            <p:stCondLst>
                              <p:cond delay="14500"/>
                            </p:stCondLst>
                            <p:childTnLst>
                              <p:par>
                                <p:cTn id="21" presetID="22" presetClass="entr" presetSubtype="8" fill="hold"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73" y="210145"/>
            <a:ext cx="11473841" cy="456286"/>
          </a:xfrm>
        </p:spPr>
        <p:txBody>
          <a:bodyPr>
            <a:normAutofit/>
          </a:bodyPr>
          <a:lstStyle/>
          <a:p>
            <a:r>
              <a:rPr lang="en-CA" sz="2400" dirty="0" smtClean="0">
                <a:solidFill>
                  <a:srgbClr val="FFC000"/>
                </a:solidFill>
                <a:effectLst>
                  <a:outerShdw blurRad="38100" dist="38100" dir="2700000" algn="tl">
                    <a:srgbClr val="000000">
                      <a:alpha val="43137"/>
                    </a:srgbClr>
                  </a:outerShdw>
                </a:effectLst>
                <a:latin typeface="Arial Rounded MT Bold" panose="020F0704030504030204" pitchFamily="34" charset="0"/>
                <a:ea typeface="HY견고딕" panose="02030600000101010101" pitchFamily="18" charset="-127"/>
                <a:cs typeface="Arial" panose="020B0604020202020204" pitchFamily="34" charset="0"/>
              </a:rPr>
              <a:t>SAVE TRUST: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Helping Mining Children for Education in India</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그림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23" y="4076053"/>
            <a:ext cx="2619957" cy="2416069"/>
          </a:xfrm>
          <a:prstGeom prst="rect">
            <a:avLst/>
          </a:prstGeom>
          <a:ln>
            <a:noFill/>
          </a:ln>
          <a:effectLst>
            <a:outerShdw blurRad="190500" algn="tl" rotWithShape="0">
              <a:srgbClr val="000000">
                <a:alpha val="70000"/>
              </a:srgbClr>
            </a:outerShdw>
          </a:effectLst>
        </p:spPr>
      </p:pic>
      <p:pic>
        <p:nvPicPr>
          <p:cNvPr id="11"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024" y="764989"/>
            <a:ext cx="9123829" cy="6034138"/>
          </a:xfrm>
          <a:prstGeom prst="rect">
            <a:avLst/>
          </a:prstGeom>
          <a:ln>
            <a:noFill/>
          </a:ln>
          <a:effectLst>
            <a:softEdge rad="112500"/>
          </a:effectLst>
        </p:spPr>
      </p:pic>
      <p:pic>
        <p:nvPicPr>
          <p:cNvPr id="12"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39032" y="1199696"/>
            <a:ext cx="8895334" cy="5282470"/>
          </a:xfrm>
          <a:prstGeom prst="rect">
            <a:avLst/>
          </a:prstGeom>
          <a:ln>
            <a:noFill/>
          </a:ln>
          <a:effectLst>
            <a:softEdge rad="112500"/>
          </a:effectLst>
        </p:spPr>
      </p:pic>
      <p:pic>
        <p:nvPicPr>
          <p:cNvPr id="13"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2418" y="932349"/>
            <a:ext cx="8895334" cy="5786472"/>
          </a:xfrm>
          <a:prstGeom prst="rect">
            <a:avLst/>
          </a:prstGeom>
          <a:ln>
            <a:noFill/>
          </a:ln>
          <a:effectLst>
            <a:softEdge rad="112500"/>
          </a:effectLst>
        </p:spPr>
      </p:pic>
      <p:pic>
        <p:nvPicPr>
          <p:cNvPr id="1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098" y="938909"/>
            <a:ext cx="8781003" cy="5786472"/>
          </a:xfrm>
          <a:prstGeom prst="rect">
            <a:avLst/>
          </a:prstGeom>
          <a:ln>
            <a:noFill/>
          </a:ln>
          <a:effectLst>
            <a:softEdge rad="112500"/>
          </a:effectLst>
        </p:spPr>
      </p:pic>
    </p:spTree>
    <p:extLst>
      <p:ext uri="{BB962C8B-B14F-4D97-AF65-F5344CB8AC3E}">
        <p14:creationId xmlns:p14="http://schemas.microsoft.com/office/powerpoint/2010/main" val="248695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6500"/>
                            </p:stCondLst>
                            <p:childTnLst>
                              <p:par>
                                <p:cTn id="13" presetID="22" presetClass="entr" presetSubtype="8"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075" y="1760297"/>
            <a:ext cx="4895850" cy="45148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25677" y="893135"/>
            <a:ext cx="11473841" cy="2726886"/>
          </a:xfrm>
        </p:spPr>
        <p:txBody>
          <a:bodyPr>
            <a:normAutofit/>
          </a:bodyPr>
          <a:lstStyle/>
          <a:p>
            <a:pPr algn="ctr"/>
            <a:r>
              <a:rPr lang="en-CA" altLang="ko-KR" sz="3600" dirty="0" smtClean="0">
                <a:latin typeface="Arial Rounded MT Bold" panose="020F0704030504030204" pitchFamily="34" charset="0"/>
              </a:rPr>
              <a:t>MULTIPURPOSE SOCIAL SERVICE SOCIETY OF CUDDAPAH DIOCESE</a:t>
            </a:r>
            <a:br>
              <a:rPr lang="en-CA" altLang="ko-KR" sz="3600" dirty="0" smtClean="0">
                <a:latin typeface="Arial Rounded MT Bold" panose="020F0704030504030204" pitchFamily="34" charset="0"/>
              </a:rPr>
            </a:br>
            <a:r>
              <a:rPr lang="en-CA" altLang="ko-KR" sz="3600" dirty="0" smtClean="0">
                <a:latin typeface="Arial Rounded MT Bold" panose="020F0704030504030204" pitchFamily="34" charset="0"/>
              </a:rPr>
              <a:t/>
            </a:r>
            <a:br>
              <a:rPr lang="en-CA" altLang="ko-KR" sz="3600" dirty="0" smtClean="0">
                <a:latin typeface="Arial Rounded MT Bold" panose="020F0704030504030204" pitchFamily="34" charset="0"/>
              </a:rPr>
            </a:br>
            <a:r>
              <a:rPr lang="en-CA" altLang="ko-KR" sz="3600" dirty="0" smtClean="0">
                <a:solidFill>
                  <a:schemeClr val="tx2">
                    <a:lumMod val="75000"/>
                  </a:schemeClr>
                </a:solidFill>
                <a:latin typeface="Arial Rounded MT Bold" panose="020F0704030504030204" pitchFamily="34" charset="0"/>
              </a:rPr>
              <a:t>VOCATIONAL SKILL TRAINING </a:t>
            </a:r>
            <a:r>
              <a:rPr lang="en-CA" altLang="ko-KR" sz="3600" smtClean="0">
                <a:solidFill>
                  <a:schemeClr val="tx2">
                    <a:lumMod val="75000"/>
                  </a:schemeClr>
                </a:solidFill>
                <a:latin typeface="Arial Rounded MT Bold" panose="020F0704030504030204" pitchFamily="34" charset="0"/>
              </a:rPr>
              <a:t>IN TAILORING </a:t>
            </a:r>
            <a:r>
              <a:rPr lang="en-CA" altLang="ko-KR" sz="3600" dirty="0" smtClean="0">
                <a:solidFill>
                  <a:schemeClr val="tx2">
                    <a:lumMod val="75000"/>
                  </a:schemeClr>
                </a:solidFill>
                <a:latin typeface="Arial Rounded MT Bold" panose="020F0704030504030204" pitchFamily="34" charset="0"/>
              </a:rPr>
              <a:t>AND EMBROIDERY</a:t>
            </a:r>
            <a:endParaRPr lang="en-US" sz="36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905" y="4316128"/>
            <a:ext cx="920063" cy="1016670"/>
          </a:xfrm>
          <a:prstGeom prst="rect">
            <a:avLst/>
          </a:prstGeom>
        </p:spPr>
      </p:pic>
      <p:sp>
        <p:nvSpPr>
          <p:cNvPr id="5" name="TextBox 4"/>
          <p:cNvSpPr txBox="1"/>
          <p:nvPr/>
        </p:nvSpPr>
        <p:spPr>
          <a:xfrm>
            <a:off x="2261556" y="4152353"/>
            <a:ext cx="7646530" cy="707886"/>
          </a:xfrm>
          <a:prstGeom prst="rect">
            <a:avLst/>
          </a:prstGeom>
          <a:noFill/>
        </p:spPr>
        <p:txBody>
          <a:bodyPr wrap="square" rtlCol="0">
            <a:spAutoFit/>
          </a:bodyPr>
          <a:lstStyle/>
          <a:p>
            <a:pPr algn="ctr"/>
            <a:r>
              <a:rPr lang="en-CA" sz="4000" dirty="0" smtClean="0">
                <a:effectLst>
                  <a:outerShdw blurRad="38100" dist="38100" dir="2700000" algn="tl">
                    <a:srgbClr val="000000">
                      <a:alpha val="43137"/>
                    </a:srgbClr>
                  </a:outerShdw>
                </a:effectLst>
              </a:rPr>
              <a:t>Mariapuram-Cuddapah-3.A.P. India</a:t>
            </a:r>
            <a:endParaRPr lang="en-CA"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057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501"/>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1001"/>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13001"/>
                            </p:stCondLst>
                            <p:childTnLst>
                              <p:par>
                                <p:cTn id="17" presetID="31" presetClass="entr" presetSubtype="0" fill="hold" grpId="0" nodeType="afterEffect">
                                  <p:stCondLst>
                                    <p:cond delay="499"/>
                                  </p:stCondLst>
                                  <p:childTnLst>
                                    <p:set>
                                      <p:cBhvr>
                                        <p:cTn id="18" dur="1" fill="hold">
                                          <p:stCondLst>
                                            <p:cond delay="0"/>
                                          </p:stCondLst>
                                        </p:cTn>
                                        <p:tgtEl>
                                          <p:spTgt spid="5"/>
                                        </p:tgtEl>
                                        <p:attrNameLst>
                                          <p:attrName>style.visibility</p:attrName>
                                        </p:attrNameLst>
                                      </p:cBhvr>
                                      <p:to>
                                        <p:strVal val="visible"/>
                                      </p:to>
                                    </p:set>
                                    <p:anim calcmode="lin" valueType="num">
                                      <p:cBhvr>
                                        <p:cTn id="19" dur="2600" fill="hold"/>
                                        <p:tgtEl>
                                          <p:spTgt spid="5"/>
                                        </p:tgtEl>
                                        <p:attrNameLst>
                                          <p:attrName>ppt_w</p:attrName>
                                        </p:attrNameLst>
                                      </p:cBhvr>
                                      <p:tavLst>
                                        <p:tav tm="0">
                                          <p:val>
                                            <p:fltVal val="0"/>
                                          </p:val>
                                        </p:tav>
                                        <p:tav tm="100000">
                                          <p:val>
                                            <p:strVal val="#ppt_w"/>
                                          </p:val>
                                        </p:tav>
                                      </p:tavLst>
                                    </p:anim>
                                    <p:anim calcmode="lin" valueType="num">
                                      <p:cBhvr>
                                        <p:cTn id="20" dur="2600" fill="hold"/>
                                        <p:tgtEl>
                                          <p:spTgt spid="5"/>
                                        </p:tgtEl>
                                        <p:attrNameLst>
                                          <p:attrName>ppt_h</p:attrName>
                                        </p:attrNameLst>
                                      </p:cBhvr>
                                      <p:tavLst>
                                        <p:tav tm="0">
                                          <p:val>
                                            <p:fltVal val="0"/>
                                          </p:val>
                                        </p:tav>
                                        <p:tav tm="100000">
                                          <p:val>
                                            <p:strVal val="#ppt_h"/>
                                          </p:val>
                                        </p:tav>
                                      </p:tavLst>
                                    </p:anim>
                                    <p:anim calcmode="lin" valueType="num">
                                      <p:cBhvr>
                                        <p:cTn id="21" dur="2600" fill="hold"/>
                                        <p:tgtEl>
                                          <p:spTgt spid="5"/>
                                        </p:tgtEl>
                                        <p:attrNameLst>
                                          <p:attrName>style.rotation</p:attrName>
                                        </p:attrNameLst>
                                      </p:cBhvr>
                                      <p:tavLst>
                                        <p:tav tm="0">
                                          <p:val>
                                            <p:fltVal val="90"/>
                                          </p:val>
                                        </p:tav>
                                        <p:tav tm="100000">
                                          <p:val>
                                            <p:fltVal val="0"/>
                                          </p:val>
                                        </p:tav>
                                      </p:tavLst>
                                    </p:anim>
                                    <p:animEffect transition="in" filter="fade">
                                      <p:cBhvr>
                                        <p:cTn id="22" dur="2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23" y="4076053"/>
            <a:ext cx="2619957" cy="2416069"/>
          </a:xfrm>
          <a:prstGeom prst="rect">
            <a:avLst/>
          </a:prstGeom>
          <a:ln>
            <a:noFill/>
          </a:ln>
          <a:effectLst>
            <a:outerShdw blurRad="190500" algn="tl" rotWithShape="0">
              <a:srgbClr val="000000">
                <a:alpha val="70000"/>
              </a:srgbClr>
            </a:outerShdw>
          </a:effectLst>
        </p:spPr>
      </p:pic>
      <p:pic>
        <p:nvPicPr>
          <p:cNvPr id="4" name="Content Placeholder 3" descr="Cuddapah.7.JPG"/>
          <p:cNvPicPr>
            <a:picLocks noGrp="1" noChangeAspect="1"/>
          </p:cNvPicPr>
          <p:nvPr>
            <p:ph idx="1"/>
          </p:nvPr>
        </p:nvPicPr>
        <p:blipFill>
          <a:blip r:embed="rId3" cstate="print"/>
          <a:stretch>
            <a:fillRect/>
          </a:stretch>
        </p:blipFill>
        <p:spPr>
          <a:xfrm>
            <a:off x="3569524" y="785842"/>
            <a:ext cx="3928324" cy="2924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Content Placeholder 3" descr="Cuddapah.JPG 5.JPG"/>
          <p:cNvPicPr>
            <a:picLocks noChangeAspect="1"/>
          </p:cNvPicPr>
          <p:nvPr/>
        </p:nvPicPr>
        <p:blipFill>
          <a:blip r:embed="rId4" cstate="print"/>
          <a:stretch>
            <a:fillRect/>
          </a:stretch>
        </p:blipFill>
        <p:spPr>
          <a:xfrm>
            <a:off x="7605028" y="785842"/>
            <a:ext cx="3970604" cy="2924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Content Placeholder 3" descr="CUDDAPAH, INDIA 5.JPG"/>
          <p:cNvPicPr>
            <a:picLocks noChangeAspect="1"/>
          </p:cNvPicPr>
          <p:nvPr/>
        </p:nvPicPr>
        <p:blipFill>
          <a:blip r:embed="rId5" cstate="print"/>
          <a:stretch>
            <a:fillRect/>
          </a:stretch>
        </p:blipFill>
        <p:spPr>
          <a:xfrm>
            <a:off x="3569524" y="3829912"/>
            <a:ext cx="3928324" cy="2908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Content Placeholder 3" descr="Cuddapah.8.JPG"/>
          <p:cNvPicPr>
            <a:picLocks noChangeAspect="1"/>
          </p:cNvPicPr>
          <p:nvPr/>
        </p:nvPicPr>
        <p:blipFill>
          <a:blip r:embed="rId6" cstate="print"/>
          <a:stretch>
            <a:fillRect/>
          </a:stretch>
        </p:blipFill>
        <p:spPr>
          <a:xfrm>
            <a:off x="7607174" y="3833692"/>
            <a:ext cx="3968458" cy="2900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2" descr="C:\Users\Rita.kim\OneDrive\Photos\Vocational Skill Training in Tailoring and Embroidery in Cuddapah Diocese in India\Cuddapah.8.JPG"/>
          <p:cNvPicPr>
            <a:picLocks noChangeAspect="1" noChangeArrowheads="1"/>
          </p:cNvPicPr>
          <p:nvPr/>
        </p:nvPicPr>
        <p:blipFill>
          <a:blip r:embed="rId6" cstate="print"/>
          <a:srcRect/>
          <a:stretch>
            <a:fillRect/>
          </a:stretch>
        </p:blipFill>
        <p:spPr bwMode="auto">
          <a:xfrm>
            <a:off x="3569524" y="800171"/>
            <a:ext cx="3928324" cy="291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Content Placeholder 3" descr="Cuddapah.JPG 2.JPG"/>
          <p:cNvPicPr>
            <a:picLocks noChangeAspect="1"/>
          </p:cNvPicPr>
          <p:nvPr/>
        </p:nvPicPr>
        <p:blipFill>
          <a:blip r:embed="rId7" cstate="print"/>
          <a:stretch>
            <a:fillRect/>
          </a:stretch>
        </p:blipFill>
        <p:spPr>
          <a:xfrm>
            <a:off x="7610225" y="800172"/>
            <a:ext cx="3965408" cy="291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Content Placeholder 3" descr="Cuddapah 8.JPG"/>
          <p:cNvPicPr>
            <a:picLocks noChangeAspect="1"/>
          </p:cNvPicPr>
          <p:nvPr/>
        </p:nvPicPr>
        <p:blipFill>
          <a:blip r:embed="rId8" cstate="print"/>
          <a:stretch>
            <a:fillRect/>
          </a:stretch>
        </p:blipFill>
        <p:spPr>
          <a:xfrm>
            <a:off x="3569524" y="3829912"/>
            <a:ext cx="3917545" cy="2935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Content Placeholder 3" descr="CUDDAPAH, INDIA 2.JPG"/>
          <p:cNvPicPr>
            <a:picLocks noChangeAspect="1"/>
          </p:cNvPicPr>
          <p:nvPr/>
        </p:nvPicPr>
        <p:blipFill>
          <a:blip r:embed="rId9" cstate="print"/>
          <a:stretch>
            <a:fillRect/>
          </a:stretch>
        </p:blipFill>
        <p:spPr>
          <a:xfrm>
            <a:off x="7607174" y="3816290"/>
            <a:ext cx="3968458" cy="2935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Content Placeholder 3" descr="CUDDAPAH, INDIA 3.JPG"/>
          <p:cNvPicPr>
            <a:picLocks noChangeAspect="1"/>
          </p:cNvPicPr>
          <p:nvPr/>
        </p:nvPicPr>
        <p:blipFill>
          <a:blip r:embed="rId10" cstate="print"/>
          <a:stretch>
            <a:fillRect/>
          </a:stretch>
        </p:blipFill>
        <p:spPr>
          <a:xfrm>
            <a:off x="3532909" y="758478"/>
            <a:ext cx="3964939" cy="2963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Content Placeholder 3" descr="Cuddapah.JPG 3.JPG"/>
          <p:cNvPicPr>
            <a:picLocks noChangeAspect="1"/>
          </p:cNvPicPr>
          <p:nvPr/>
        </p:nvPicPr>
        <p:blipFill>
          <a:blip r:embed="rId11" cstate="print"/>
          <a:stretch>
            <a:fillRect/>
          </a:stretch>
        </p:blipFill>
        <p:spPr>
          <a:xfrm>
            <a:off x="7607174" y="758478"/>
            <a:ext cx="3968458" cy="2963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Content Placeholder 3" descr="Cuddapah.JPG 4.JPG"/>
          <p:cNvPicPr>
            <a:picLocks noChangeAspect="1"/>
          </p:cNvPicPr>
          <p:nvPr/>
        </p:nvPicPr>
        <p:blipFill>
          <a:blip r:embed="rId12" cstate="print"/>
          <a:stretch>
            <a:fillRect/>
          </a:stretch>
        </p:blipFill>
        <p:spPr>
          <a:xfrm>
            <a:off x="3532909" y="3823470"/>
            <a:ext cx="3964939" cy="2921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Content Placeholder 3" descr="Cuddapah.JPG 5.JPG"/>
          <p:cNvPicPr>
            <a:picLocks noChangeAspect="1"/>
          </p:cNvPicPr>
          <p:nvPr/>
        </p:nvPicPr>
        <p:blipFill>
          <a:blip r:embed="rId4" cstate="print"/>
          <a:stretch>
            <a:fillRect/>
          </a:stretch>
        </p:blipFill>
        <p:spPr>
          <a:xfrm>
            <a:off x="7607174" y="3823469"/>
            <a:ext cx="3968458" cy="2921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Content Placeholder 3" descr="Cuddapah.JPG 6.JPG"/>
          <p:cNvPicPr>
            <a:picLocks noChangeAspect="1"/>
          </p:cNvPicPr>
          <p:nvPr/>
        </p:nvPicPr>
        <p:blipFill>
          <a:blip r:embed="rId13" cstate="print"/>
          <a:stretch>
            <a:fillRect/>
          </a:stretch>
        </p:blipFill>
        <p:spPr>
          <a:xfrm>
            <a:off x="3532908" y="758478"/>
            <a:ext cx="3964939" cy="2949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356673" y="210145"/>
            <a:ext cx="11473841" cy="916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CA" altLang="ko-KR" sz="2400" dirty="0">
                <a:effectLst>
                  <a:outerShdw blurRad="38100" dist="38100" dir="2700000" algn="tl">
                    <a:srgbClr val="000000">
                      <a:alpha val="43137"/>
                    </a:srgbClr>
                  </a:outerShdw>
                </a:effectLst>
                <a:latin typeface="Arial Rounded MT Bold" panose="020F0704030504030204" pitchFamily="34" charset="0"/>
              </a:rPr>
              <a:t>MULTIPURPOSE SOCIAL SERVICE SOCIETY OF CUDDAPAH </a:t>
            </a:r>
            <a:r>
              <a:rPr lang="en-CA" altLang="ko-KR" sz="2400" dirty="0" smtClean="0">
                <a:effectLst>
                  <a:outerShdw blurRad="38100" dist="38100" dir="2700000" algn="tl">
                    <a:srgbClr val="000000">
                      <a:alpha val="43137"/>
                    </a:srgbClr>
                  </a:outerShdw>
                </a:effectLst>
                <a:latin typeface="Arial Rounded MT Bold" panose="020F0704030504030204" pitchFamily="34" charset="0"/>
              </a:rPr>
              <a:t>DIOCESE</a:t>
            </a:r>
            <a:r>
              <a:rPr lang="en-CA" altLang="ko-KR" sz="2400" dirty="0">
                <a:effectLst>
                  <a:outerShdw blurRad="38100" dist="38100" dir="2700000" algn="tl">
                    <a:srgbClr val="000000">
                      <a:alpha val="43137"/>
                    </a:srgbClr>
                  </a:outerShdw>
                </a:effectLst>
                <a:latin typeface="Arial Rounded MT Bold" panose="020F0704030504030204" pitchFamily="34" charset="0"/>
              </a:rPr>
              <a:t/>
            </a:r>
            <a:br>
              <a:rPr lang="en-CA" altLang="ko-KR" sz="2400" dirty="0">
                <a:effectLst>
                  <a:outerShdw blurRad="38100" dist="38100" dir="2700000" algn="tl">
                    <a:srgbClr val="000000">
                      <a:alpha val="43137"/>
                    </a:srgbClr>
                  </a:outerShdw>
                </a:effectLst>
                <a:latin typeface="Arial Rounded MT Bold" panose="020F0704030504030204" pitchFamily="34" charset="0"/>
              </a:rPr>
            </a:br>
            <a:r>
              <a:rPr lang="en-CA" altLang="ko-KR" sz="2400" dirty="0">
                <a:solidFill>
                  <a:schemeClr val="accent5">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VOCATIONAL SKILL </a:t>
            </a:r>
            <a:r>
              <a:rPr lang="en-CA" altLang="ko-KR" sz="2400" dirty="0">
                <a:solidFill>
                  <a:srgbClr val="FF0000"/>
                </a:solidFill>
                <a:effectLst>
                  <a:outerShdw blurRad="38100" dist="38100" dir="2700000" algn="tl">
                    <a:srgbClr val="000000">
                      <a:alpha val="43137"/>
                    </a:srgbClr>
                  </a:outerShdw>
                </a:effectLst>
                <a:latin typeface="Arial Rounded MT Bold" panose="020F0704030504030204" pitchFamily="34" charset="0"/>
              </a:rPr>
              <a:t>TRAINING INTAILERING AND EMBROIDERY</a:t>
            </a:r>
            <a:endPar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par>
                          <p:cTn id="11" fill="hold">
                            <p:stCondLst>
                              <p:cond delay="2500"/>
                            </p:stCondLst>
                            <p:childTnLst>
                              <p:par>
                                <p:cTn id="12" presetID="31"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2000" fill="hold"/>
                                        <p:tgtEl>
                                          <p:spTgt spid="17"/>
                                        </p:tgtEl>
                                        <p:attrNameLst>
                                          <p:attrName>ppt_w</p:attrName>
                                        </p:attrNameLst>
                                      </p:cBhvr>
                                      <p:tavLst>
                                        <p:tav tm="0">
                                          <p:val>
                                            <p:fltVal val="0"/>
                                          </p:val>
                                        </p:tav>
                                        <p:tav tm="100000">
                                          <p:val>
                                            <p:strVal val="#ppt_w"/>
                                          </p:val>
                                        </p:tav>
                                      </p:tavLst>
                                    </p:anim>
                                    <p:anim calcmode="lin" valueType="num">
                                      <p:cBhvr>
                                        <p:cTn id="15" dur="2000" fill="hold"/>
                                        <p:tgtEl>
                                          <p:spTgt spid="17"/>
                                        </p:tgtEl>
                                        <p:attrNameLst>
                                          <p:attrName>ppt_h</p:attrName>
                                        </p:attrNameLst>
                                      </p:cBhvr>
                                      <p:tavLst>
                                        <p:tav tm="0">
                                          <p:val>
                                            <p:fltVal val="0"/>
                                          </p:val>
                                        </p:tav>
                                        <p:tav tm="100000">
                                          <p:val>
                                            <p:strVal val="#ppt_h"/>
                                          </p:val>
                                        </p:tav>
                                      </p:tavLst>
                                    </p:anim>
                                    <p:anim calcmode="lin" valueType="num">
                                      <p:cBhvr>
                                        <p:cTn id="16" dur="2000" fill="hold"/>
                                        <p:tgtEl>
                                          <p:spTgt spid="17"/>
                                        </p:tgtEl>
                                        <p:attrNameLst>
                                          <p:attrName>style.rotation</p:attrName>
                                        </p:attrNameLst>
                                      </p:cBhvr>
                                      <p:tavLst>
                                        <p:tav tm="0">
                                          <p:val>
                                            <p:fltVal val="90"/>
                                          </p:val>
                                        </p:tav>
                                        <p:tav tm="100000">
                                          <p:val>
                                            <p:fltVal val="0"/>
                                          </p:val>
                                        </p:tav>
                                      </p:tavLst>
                                    </p:anim>
                                    <p:animEffect transition="in" filter="fade">
                                      <p:cBhvr>
                                        <p:cTn id="17" dur="2000"/>
                                        <p:tgtEl>
                                          <p:spTgt spid="17"/>
                                        </p:tgtEl>
                                      </p:cBhvr>
                                    </p:animEffect>
                                  </p:childTnLst>
                                </p:cTn>
                              </p:par>
                            </p:childTnLst>
                          </p:cTn>
                        </p:par>
                        <p:par>
                          <p:cTn id="18" fill="hold">
                            <p:stCondLst>
                              <p:cond delay="4500"/>
                            </p:stCondLst>
                            <p:childTnLst>
                              <p:par>
                                <p:cTn id="19" presetID="3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ppt_w</p:attrName>
                                        </p:attrNameLst>
                                      </p:cBhvr>
                                      <p:tavLst>
                                        <p:tav tm="0">
                                          <p:val>
                                            <p:fltVal val="0"/>
                                          </p:val>
                                        </p:tav>
                                        <p:tav tm="100000">
                                          <p:val>
                                            <p:strVal val="#ppt_w"/>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 calcmode="lin" valueType="num">
                                      <p:cBhvr>
                                        <p:cTn id="23" dur="2000" fill="hold"/>
                                        <p:tgtEl>
                                          <p:spTgt spid="12"/>
                                        </p:tgtEl>
                                        <p:attrNameLst>
                                          <p:attrName>style.rotation</p:attrName>
                                        </p:attrNameLst>
                                      </p:cBhvr>
                                      <p:tavLst>
                                        <p:tav tm="0">
                                          <p:val>
                                            <p:fltVal val="90"/>
                                          </p:val>
                                        </p:tav>
                                        <p:tav tm="100000">
                                          <p:val>
                                            <p:fltVal val="0"/>
                                          </p:val>
                                        </p:tav>
                                      </p:tavLst>
                                    </p:anim>
                                    <p:animEffect transition="in" filter="fade">
                                      <p:cBhvr>
                                        <p:cTn id="24" dur="2000"/>
                                        <p:tgtEl>
                                          <p:spTgt spid="12"/>
                                        </p:tgtEl>
                                      </p:cBhvr>
                                    </p:animEffect>
                                  </p:childTnLst>
                                </p:cTn>
                              </p:par>
                            </p:childTnLst>
                          </p:cTn>
                        </p:par>
                        <p:par>
                          <p:cTn id="25" fill="hold">
                            <p:stCondLst>
                              <p:cond delay="6500"/>
                            </p:stCondLst>
                            <p:childTnLst>
                              <p:par>
                                <p:cTn id="26" presetID="3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2000" fill="hold"/>
                                        <p:tgtEl>
                                          <p:spTgt spid="13"/>
                                        </p:tgtEl>
                                        <p:attrNameLst>
                                          <p:attrName>ppt_w</p:attrName>
                                        </p:attrNameLst>
                                      </p:cBhvr>
                                      <p:tavLst>
                                        <p:tav tm="0">
                                          <p:val>
                                            <p:fltVal val="0"/>
                                          </p:val>
                                        </p:tav>
                                        <p:tav tm="100000">
                                          <p:val>
                                            <p:strVal val="#ppt_w"/>
                                          </p:val>
                                        </p:tav>
                                      </p:tavLst>
                                    </p:anim>
                                    <p:anim calcmode="lin" valueType="num">
                                      <p:cBhvr>
                                        <p:cTn id="29" dur="2000" fill="hold"/>
                                        <p:tgtEl>
                                          <p:spTgt spid="13"/>
                                        </p:tgtEl>
                                        <p:attrNameLst>
                                          <p:attrName>ppt_h</p:attrName>
                                        </p:attrNameLst>
                                      </p:cBhvr>
                                      <p:tavLst>
                                        <p:tav tm="0">
                                          <p:val>
                                            <p:fltVal val="0"/>
                                          </p:val>
                                        </p:tav>
                                        <p:tav tm="100000">
                                          <p:val>
                                            <p:strVal val="#ppt_h"/>
                                          </p:val>
                                        </p:tav>
                                      </p:tavLst>
                                    </p:anim>
                                    <p:anim calcmode="lin" valueType="num">
                                      <p:cBhvr>
                                        <p:cTn id="30" dur="2000" fill="hold"/>
                                        <p:tgtEl>
                                          <p:spTgt spid="13"/>
                                        </p:tgtEl>
                                        <p:attrNameLst>
                                          <p:attrName>style.rotation</p:attrName>
                                        </p:attrNameLst>
                                      </p:cBhvr>
                                      <p:tavLst>
                                        <p:tav tm="0">
                                          <p:val>
                                            <p:fltVal val="90"/>
                                          </p:val>
                                        </p:tav>
                                        <p:tav tm="100000">
                                          <p:val>
                                            <p:fltVal val="0"/>
                                          </p:val>
                                        </p:tav>
                                      </p:tavLst>
                                    </p:anim>
                                    <p:animEffect transition="in" filter="fade">
                                      <p:cBhvr>
                                        <p:cTn id="31" dur="2000"/>
                                        <p:tgtEl>
                                          <p:spTgt spid="13"/>
                                        </p:tgtEl>
                                      </p:cBhvr>
                                    </p:animEffect>
                                  </p:childTnLst>
                                </p:cTn>
                              </p:par>
                            </p:childTnLst>
                          </p:cTn>
                        </p:par>
                        <p:par>
                          <p:cTn id="32" fill="hold">
                            <p:stCondLst>
                              <p:cond delay="8500"/>
                            </p:stCondLst>
                            <p:childTnLst>
                              <p:par>
                                <p:cTn id="33" presetID="31" presetClass="entr" presetSubtype="0" fill="hold" nodeType="afterEffect">
                                  <p:stCondLst>
                                    <p:cond delay="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000" fill="hold"/>
                                        <p:tgtEl>
                                          <p:spTgt spid="19"/>
                                        </p:tgtEl>
                                        <p:attrNameLst>
                                          <p:attrName>ppt_w</p:attrName>
                                        </p:attrNameLst>
                                      </p:cBhvr>
                                      <p:tavLst>
                                        <p:tav tm="0">
                                          <p:val>
                                            <p:fltVal val="0"/>
                                          </p:val>
                                        </p:tav>
                                        <p:tav tm="100000">
                                          <p:val>
                                            <p:strVal val="#ppt_w"/>
                                          </p:val>
                                        </p:tav>
                                      </p:tavLst>
                                    </p:anim>
                                    <p:anim calcmode="lin" valueType="num">
                                      <p:cBhvr>
                                        <p:cTn id="36" dur="2000" fill="hold"/>
                                        <p:tgtEl>
                                          <p:spTgt spid="19"/>
                                        </p:tgtEl>
                                        <p:attrNameLst>
                                          <p:attrName>ppt_h</p:attrName>
                                        </p:attrNameLst>
                                      </p:cBhvr>
                                      <p:tavLst>
                                        <p:tav tm="0">
                                          <p:val>
                                            <p:fltVal val="0"/>
                                          </p:val>
                                        </p:tav>
                                        <p:tav tm="100000">
                                          <p:val>
                                            <p:strVal val="#ppt_h"/>
                                          </p:val>
                                        </p:tav>
                                      </p:tavLst>
                                    </p:anim>
                                    <p:anim calcmode="lin" valueType="num">
                                      <p:cBhvr>
                                        <p:cTn id="37" dur="2000" fill="hold"/>
                                        <p:tgtEl>
                                          <p:spTgt spid="19"/>
                                        </p:tgtEl>
                                        <p:attrNameLst>
                                          <p:attrName>style.rotation</p:attrName>
                                        </p:attrNameLst>
                                      </p:cBhvr>
                                      <p:tavLst>
                                        <p:tav tm="0">
                                          <p:val>
                                            <p:fltVal val="90"/>
                                          </p:val>
                                        </p:tav>
                                        <p:tav tm="100000">
                                          <p:val>
                                            <p:fltVal val="0"/>
                                          </p:val>
                                        </p:tav>
                                      </p:tavLst>
                                    </p:anim>
                                    <p:animEffect transition="in" filter="fade">
                                      <p:cBhvr>
                                        <p:cTn id="38" dur="2000"/>
                                        <p:tgtEl>
                                          <p:spTgt spid="19"/>
                                        </p:tgtEl>
                                      </p:cBhvr>
                                    </p:animEffect>
                                  </p:childTnLst>
                                </p:cTn>
                              </p:par>
                            </p:childTnLst>
                          </p:cTn>
                        </p:par>
                        <p:par>
                          <p:cTn id="39" fill="hold">
                            <p:stCondLst>
                              <p:cond delay="11000"/>
                            </p:stCondLst>
                            <p:childTnLst>
                              <p:par>
                                <p:cTn id="40" presetID="3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2000" fill="hold"/>
                                        <p:tgtEl>
                                          <p:spTgt spid="20"/>
                                        </p:tgtEl>
                                        <p:attrNameLst>
                                          <p:attrName>ppt_w</p:attrName>
                                        </p:attrNameLst>
                                      </p:cBhvr>
                                      <p:tavLst>
                                        <p:tav tm="0">
                                          <p:val>
                                            <p:fltVal val="0"/>
                                          </p:val>
                                        </p:tav>
                                        <p:tav tm="100000">
                                          <p:val>
                                            <p:strVal val="#ppt_w"/>
                                          </p:val>
                                        </p:tav>
                                      </p:tavLst>
                                    </p:anim>
                                    <p:anim calcmode="lin" valueType="num">
                                      <p:cBhvr>
                                        <p:cTn id="43" dur="2000" fill="hold"/>
                                        <p:tgtEl>
                                          <p:spTgt spid="20"/>
                                        </p:tgtEl>
                                        <p:attrNameLst>
                                          <p:attrName>ppt_h</p:attrName>
                                        </p:attrNameLst>
                                      </p:cBhvr>
                                      <p:tavLst>
                                        <p:tav tm="0">
                                          <p:val>
                                            <p:fltVal val="0"/>
                                          </p:val>
                                        </p:tav>
                                        <p:tav tm="100000">
                                          <p:val>
                                            <p:strVal val="#ppt_h"/>
                                          </p:val>
                                        </p:tav>
                                      </p:tavLst>
                                    </p:anim>
                                    <p:anim calcmode="lin" valueType="num">
                                      <p:cBhvr>
                                        <p:cTn id="44" dur="2000" fill="hold"/>
                                        <p:tgtEl>
                                          <p:spTgt spid="20"/>
                                        </p:tgtEl>
                                        <p:attrNameLst>
                                          <p:attrName>style.rotation</p:attrName>
                                        </p:attrNameLst>
                                      </p:cBhvr>
                                      <p:tavLst>
                                        <p:tav tm="0">
                                          <p:val>
                                            <p:fltVal val="90"/>
                                          </p:val>
                                        </p:tav>
                                        <p:tav tm="100000">
                                          <p:val>
                                            <p:fltVal val="0"/>
                                          </p:val>
                                        </p:tav>
                                      </p:tavLst>
                                    </p:anim>
                                    <p:animEffect transition="in" filter="fade">
                                      <p:cBhvr>
                                        <p:cTn id="45" dur="2000"/>
                                        <p:tgtEl>
                                          <p:spTgt spid="20"/>
                                        </p:tgtEl>
                                      </p:cBhvr>
                                    </p:animEffect>
                                  </p:childTnLst>
                                </p:cTn>
                              </p:par>
                            </p:childTnLst>
                          </p:cTn>
                        </p:par>
                        <p:par>
                          <p:cTn id="46" fill="hold">
                            <p:stCondLst>
                              <p:cond delay="13000"/>
                            </p:stCondLst>
                            <p:childTnLst>
                              <p:par>
                                <p:cTn id="47" presetID="31" presetClass="entr" presetSubtype="0" fill="hold" nodeType="afterEffect">
                                  <p:stCondLst>
                                    <p:cond delay="5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2000" fill="hold"/>
                                        <p:tgtEl>
                                          <p:spTgt spid="21"/>
                                        </p:tgtEl>
                                        <p:attrNameLst>
                                          <p:attrName>ppt_w</p:attrName>
                                        </p:attrNameLst>
                                      </p:cBhvr>
                                      <p:tavLst>
                                        <p:tav tm="0">
                                          <p:val>
                                            <p:fltVal val="0"/>
                                          </p:val>
                                        </p:tav>
                                        <p:tav tm="100000">
                                          <p:val>
                                            <p:strVal val="#ppt_w"/>
                                          </p:val>
                                        </p:tav>
                                      </p:tavLst>
                                    </p:anim>
                                    <p:anim calcmode="lin" valueType="num">
                                      <p:cBhvr>
                                        <p:cTn id="50" dur="2000" fill="hold"/>
                                        <p:tgtEl>
                                          <p:spTgt spid="21"/>
                                        </p:tgtEl>
                                        <p:attrNameLst>
                                          <p:attrName>ppt_h</p:attrName>
                                        </p:attrNameLst>
                                      </p:cBhvr>
                                      <p:tavLst>
                                        <p:tav tm="0">
                                          <p:val>
                                            <p:fltVal val="0"/>
                                          </p:val>
                                        </p:tav>
                                        <p:tav tm="100000">
                                          <p:val>
                                            <p:strVal val="#ppt_h"/>
                                          </p:val>
                                        </p:tav>
                                      </p:tavLst>
                                    </p:anim>
                                    <p:anim calcmode="lin" valueType="num">
                                      <p:cBhvr>
                                        <p:cTn id="51" dur="2000" fill="hold"/>
                                        <p:tgtEl>
                                          <p:spTgt spid="21"/>
                                        </p:tgtEl>
                                        <p:attrNameLst>
                                          <p:attrName>style.rotation</p:attrName>
                                        </p:attrNameLst>
                                      </p:cBhvr>
                                      <p:tavLst>
                                        <p:tav tm="0">
                                          <p:val>
                                            <p:fltVal val="90"/>
                                          </p:val>
                                        </p:tav>
                                        <p:tav tm="100000">
                                          <p:val>
                                            <p:fltVal val="0"/>
                                          </p:val>
                                        </p:tav>
                                      </p:tavLst>
                                    </p:anim>
                                    <p:animEffect transition="in" filter="fade">
                                      <p:cBhvr>
                                        <p:cTn id="52" dur="2000"/>
                                        <p:tgtEl>
                                          <p:spTgt spid="21"/>
                                        </p:tgtEl>
                                      </p:cBhvr>
                                    </p:animEffect>
                                  </p:childTnLst>
                                </p:cTn>
                              </p:par>
                            </p:childTnLst>
                          </p:cTn>
                        </p:par>
                        <p:par>
                          <p:cTn id="53" fill="hold">
                            <p:stCondLst>
                              <p:cond delay="15500"/>
                            </p:stCondLst>
                            <p:childTnLst>
                              <p:par>
                                <p:cTn id="54" presetID="31" presetClass="entr" presetSubtype="0" fill="hold" nodeType="afterEffect">
                                  <p:stCondLst>
                                    <p:cond delay="5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2000" fill="hold"/>
                                        <p:tgtEl>
                                          <p:spTgt spid="22"/>
                                        </p:tgtEl>
                                        <p:attrNameLst>
                                          <p:attrName>ppt_w</p:attrName>
                                        </p:attrNameLst>
                                      </p:cBhvr>
                                      <p:tavLst>
                                        <p:tav tm="0">
                                          <p:val>
                                            <p:fltVal val="0"/>
                                          </p:val>
                                        </p:tav>
                                        <p:tav tm="100000">
                                          <p:val>
                                            <p:strVal val="#ppt_w"/>
                                          </p:val>
                                        </p:tav>
                                      </p:tavLst>
                                    </p:anim>
                                    <p:anim calcmode="lin" valueType="num">
                                      <p:cBhvr>
                                        <p:cTn id="57" dur="2000" fill="hold"/>
                                        <p:tgtEl>
                                          <p:spTgt spid="22"/>
                                        </p:tgtEl>
                                        <p:attrNameLst>
                                          <p:attrName>ppt_h</p:attrName>
                                        </p:attrNameLst>
                                      </p:cBhvr>
                                      <p:tavLst>
                                        <p:tav tm="0">
                                          <p:val>
                                            <p:fltVal val="0"/>
                                          </p:val>
                                        </p:tav>
                                        <p:tav tm="100000">
                                          <p:val>
                                            <p:strVal val="#ppt_h"/>
                                          </p:val>
                                        </p:tav>
                                      </p:tavLst>
                                    </p:anim>
                                    <p:anim calcmode="lin" valueType="num">
                                      <p:cBhvr>
                                        <p:cTn id="58" dur="2000" fill="hold"/>
                                        <p:tgtEl>
                                          <p:spTgt spid="22"/>
                                        </p:tgtEl>
                                        <p:attrNameLst>
                                          <p:attrName>style.rotation</p:attrName>
                                        </p:attrNameLst>
                                      </p:cBhvr>
                                      <p:tavLst>
                                        <p:tav tm="0">
                                          <p:val>
                                            <p:fltVal val="90"/>
                                          </p:val>
                                        </p:tav>
                                        <p:tav tm="100000">
                                          <p:val>
                                            <p:fltVal val="0"/>
                                          </p:val>
                                        </p:tav>
                                      </p:tavLst>
                                    </p:anim>
                                    <p:animEffect transition="in" filter="fade">
                                      <p:cBhvr>
                                        <p:cTn id="59" dur="2000"/>
                                        <p:tgtEl>
                                          <p:spTgt spid="22"/>
                                        </p:tgtEl>
                                      </p:cBhvr>
                                    </p:animEffect>
                                  </p:childTnLst>
                                </p:cTn>
                              </p:par>
                            </p:childTnLst>
                          </p:cTn>
                        </p:par>
                        <p:par>
                          <p:cTn id="60" fill="hold">
                            <p:stCondLst>
                              <p:cond delay="18000"/>
                            </p:stCondLst>
                            <p:childTnLst>
                              <p:par>
                                <p:cTn id="61" presetID="22" presetClass="entr" presetSubtype="8" fill="hold" nodeType="afterEffect">
                                  <p:stCondLst>
                                    <p:cond delay="50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2000"/>
                                        <p:tgtEl>
                                          <p:spTgt spid="14"/>
                                        </p:tgtEl>
                                      </p:cBhvr>
                                    </p:animEffect>
                                  </p:childTnLst>
                                </p:cTn>
                              </p:par>
                            </p:childTnLst>
                          </p:cTn>
                        </p:par>
                        <p:par>
                          <p:cTn id="64" fill="hold">
                            <p:stCondLst>
                              <p:cond delay="20500"/>
                            </p:stCondLst>
                            <p:childTnLst>
                              <p:par>
                                <p:cTn id="65" presetID="22" presetClass="entr" presetSubtype="8" fill="hold" nodeType="afterEffect">
                                  <p:stCondLst>
                                    <p:cond delay="50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2000"/>
                                        <p:tgtEl>
                                          <p:spTgt spid="15"/>
                                        </p:tgtEl>
                                      </p:cBhvr>
                                    </p:animEffect>
                                  </p:childTnLst>
                                </p:cTn>
                              </p:par>
                            </p:childTnLst>
                          </p:cTn>
                        </p:par>
                        <p:par>
                          <p:cTn id="68" fill="hold">
                            <p:stCondLst>
                              <p:cond delay="23000"/>
                            </p:stCondLst>
                            <p:childTnLst>
                              <p:par>
                                <p:cTn id="69" presetID="22" presetClass="entr" presetSubtype="8" fill="hold" nodeType="afterEffect">
                                  <p:stCondLst>
                                    <p:cond delay="50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2000"/>
                                        <p:tgtEl>
                                          <p:spTgt spid="16"/>
                                        </p:tgtEl>
                                      </p:cBhvr>
                                    </p:animEffect>
                                  </p:childTnLst>
                                </p:cTn>
                              </p:par>
                            </p:childTnLst>
                          </p:cTn>
                        </p:par>
                        <p:par>
                          <p:cTn id="72" fill="hold">
                            <p:stCondLst>
                              <p:cond delay="25500"/>
                            </p:stCondLst>
                            <p:childTnLst>
                              <p:par>
                                <p:cTn id="73" presetID="22" presetClass="entr" presetSubtype="8" fill="hold" nodeType="afterEffect">
                                  <p:stCondLst>
                                    <p:cond delay="50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2000"/>
                                        <p:tgtEl>
                                          <p:spTgt spid="18"/>
                                        </p:tgtEl>
                                      </p:cBhvr>
                                    </p:animEffect>
                                  </p:childTnLst>
                                </p:cTn>
                              </p:par>
                            </p:childTnLst>
                          </p:cTn>
                        </p:par>
                        <p:par>
                          <p:cTn id="76" fill="hold">
                            <p:stCondLst>
                              <p:cond delay="28000"/>
                            </p:stCondLst>
                            <p:childTnLst>
                              <p:par>
                                <p:cTn id="77" presetID="22" presetClass="entr" presetSubtype="8" fill="hold" nodeType="afterEffect">
                                  <p:stCondLst>
                                    <p:cond delay="50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23" y="4076053"/>
            <a:ext cx="2619957" cy="2416069"/>
          </a:xfrm>
          <a:prstGeom prst="rect">
            <a:avLst/>
          </a:prstGeom>
          <a:ln>
            <a:noFill/>
          </a:ln>
          <a:effectLst>
            <a:outerShdw blurRad="190500" algn="tl" rotWithShape="0">
              <a:srgbClr val="000000">
                <a:alpha val="70000"/>
              </a:srgbClr>
            </a:outerShdw>
          </a:effectLst>
        </p:spPr>
      </p:pic>
      <p:pic>
        <p:nvPicPr>
          <p:cNvPr id="20" name="Content Placeholder 3" descr="CUDDAPAH, INDIA 6.JPG"/>
          <p:cNvPicPr>
            <a:picLocks noGrp="1" noChangeAspect="1"/>
          </p:cNvPicPr>
          <p:nvPr>
            <p:ph idx="1"/>
          </p:nvPr>
        </p:nvPicPr>
        <p:blipFill rotWithShape="1">
          <a:blip r:embed="rId3" cstate="print"/>
          <a:srcRect t="2355" b="10763"/>
          <a:stretch/>
        </p:blipFill>
        <p:spPr>
          <a:xfrm>
            <a:off x="2310065" y="1149016"/>
            <a:ext cx="3372794" cy="4812632"/>
          </a:xfrm>
          <a:prstGeom prst="rect">
            <a:avLst/>
          </a:prstGeom>
          <a:ln>
            <a:noFill/>
          </a:ln>
          <a:effectLst>
            <a:softEdge rad="112500"/>
          </a:effectLst>
        </p:spPr>
      </p:pic>
      <p:pic>
        <p:nvPicPr>
          <p:cNvPr id="21" name="Content Placeholder 3" descr="CUDDAPAH, INDIA 7.JPG"/>
          <p:cNvPicPr>
            <a:picLocks noChangeAspect="1"/>
          </p:cNvPicPr>
          <p:nvPr/>
        </p:nvPicPr>
        <p:blipFill rotWithShape="1">
          <a:blip r:embed="rId4" cstate="print"/>
          <a:srcRect t="4228" b="21593"/>
          <a:stretch/>
        </p:blipFill>
        <p:spPr>
          <a:xfrm>
            <a:off x="5499409" y="1149016"/>
            <a:ext cx="3019096" cy="4812631"/>
          </a:xfrm>
          <a:prstGeom prst="rect">
            <a:avLst/>
          </a:prstGeom>
          <a:ln>
            <a:noFill/>
          </a:ln>
          <a:effectLst>
            <a:softEdge rad="112500"/>
          </a:effectLst>
        </p:spPr>
      </p:pic>
      <p:pic>
        <p:nvPicPr>
          <p:cNvPr id="22" name="Content Placeholder 3" descr="CUDDAPAH, INDIA 8.JPG"/>
          <p:cNvPicPr>
            <a:picLocks noChangeAspect="1"/>
          </p:cNvPicPr>
          <p:nvPr/>
        </p:nvPicPr>
        <p:blipFill rotWithShape="1">
          <a:blip r:embed="rId5" cstate="print"/>
          <a:srcRect t="4928" b="15542"/>
          <a:stretch/>
        </p:blipFill>
        <p:spPr>
          <a:xfrm>
            <a:off x="8335054" y="1149015"/>
            <a:ext cx="3711625" cy="4812632"/>
          </a:xfrm>
          <a:prstGeom prst="rect">
            <a:avLst/>
          </a:prstGeom>
          <a:ln>
            <a:noFill/>
          </a:ln>
          <a:effectLst>
            <a:softEdge rad="112500"/>
          </a:effectLst>
        </p:spPr>
      </p:pic>
      <p:sp>
        <p:nvSpPr>
          <p:cNvPr id="8" name="Title 1"/>
          <p:cNvSpPr txBox="1">
            <a:spLocks/>
          </p:cNvSpPr>
          <p:nvPr/>
        </p:nvSpPr>
        <p:spPr>
          <a:xfrm>
            <a:off x="356673" y="210145"/>
            <a:ext cx="11473841" cy="916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CA" altLang="ko-KR" sz="2400" dirty="0">
                <a:effectLst>
                  <a:outerShdw blurRad="38100" dist="38100" dir="2700000" algn="tl">
                    <a:srgbClr val="000000">
                      <a:alpha val="43137"/>
                    </a:srgbClr>
                  </a:outerShdw>
                </a:effectLst>
                <a:latin typeface="Arial Rounded MT Bold" panose="020F0704030504030204" pitchFamily="34" charset="0"/>
              </a:rPr>
              <a:t>MULTIPURPOSE SOCIAL SERVICE SOCIETY OF CUDDAPAH </a:t>
            </a:r>
            <a:r>
              <a:rPr lang="en-CA" altLang="ko-KR" sz="2400" dirty="0" smtClean="0">
                <a:effectLst>
                  <a:outerShdw blurRad="38100" dist="38100" dir="2700000" algn="tl">
                    <a:srgbClr val="000000">
                      <a:alpha val="43137"/>
                    </a:srgbClr>
                  </a:outerShdw>
                </a:effectLst>
                <a:latin typeface="Arial Rounded MT Bold" panose="020F0704030504030204" pitchFamily="34" charset="0"/>
              </a:rPr>
              <a:t>DIOCESE</a:t>
            </a:r>
            <a:r>
              <a:rPr lang="en-CA" altLang="ko-KR" sz="2400" dirty="0">
                <a:effectLst>
                  <a:outerShdw blurRad="38100" dist="38100" dir="2700000" algn="tl">
                    <a:srgbClr val="000000">
                      <a:alpha val="43137"/>
                    </a:srgbClr>
                  </a:outerShdw>
                </a:effectLst>
                <a:latin typeface="Arial Rounded MT Bold" panose="020F0704030504030204" pitchFamily="34" charset="0"/>
              </a:rPr>
              <a:t/>
            </a:r>
            <a:br>
              <a:rPr lang="en-CA" altLang="ko-KR" sz="2400" dirty="0">
                <a:effectLst>
                  <a:outerShdw blurRad="38100" dist="38100" dir="2700000" algn="tl">
                    <a:srgbClr val="000000">
                      <a:alpha val="43137"/>
                    </a:srgbClr>
                  </a:outerShdw>
                </a:effectLst>
                <a:latin typeface="Arial Rounded MT Bold" panose="020F0704030504030204" pitchFamily="34" charset="0"/>
              </a:rPr>
            </a:br>
            <a:r>
              <a:rPr lang="en-CA" altLang="ko-KR" sz="2400" dirty="0">
                <a:solidFill>
                  <a:schemeClr val="accent5">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VOCATIONAL SKILL TRAINING INTAILERING AND EMBROIDERY</a:t>
            </a:r>
            <a:endParaRPr lang="en-US" sz="24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6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2000"/>
                            </p:stCondLst>
                            <p:childTnLst>
                              <p:par>
                                <p:cTn id="11" presetID="53" presetClass="entr" presetSubtype="16" fill="hold" nodeType="afterEffect">
                                  <p:stCondLst>
                                    <p:cond delay="10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Effect transition="in" filter="fade">
                                      <p:cBhvr>
                                        <p:cTn id="15" dur="1000"/>
                                        <p:tgtEl>
                                          <p:spTgt spid="21"/>
                                        </p:tgtEl>
                                      </p:cBhvr>
                                    </p:animEffect>
                                  </p:childTnLst>
                                </p:cTn>
                              </p:par>
                            </p:childTnLst>
                          </p:cTn>
                        </p:par>
                        <p:par>
                          <p:cTn id="16" fill="hold">
                            <p:stCondLst>
                              <p:cond delay="4000"/>
                            </p:stCondLst>
                            <p:childTnLst>
                              <p:par>
                                <p:cTn id="17" presetID="53" presetClass="entr" presetSubtype="16" fill="hold" nodeType="afterEffect">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Effect transition="in" filter="fade">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147" y="2401485"/>
            <a:ext cx="3787641" cy="4000500"/>
          </a:xfrm>
          <a:prstGeom prst="rect">
            <a:avLst/>
          </a:prstGeom>
        </p:spPr>
      </p:pic>
      <p:sp>
        <p:nvSpPr>
          <p:cNvPr id="2" name="Title 1"/>
          <p:cNvSpPr>
            <a:spLocks noGrp="1"/>
          </p:cNvSpPr>
          <p:nvPr>
            <p:ph type="title"/>
          </p:nvPr>
        </p:nvSpPr>
        <p:spPr>
          <a:xfrm>
            <a:off x="325677" y="365124"/>
            <a:ext cx="11473841" cy="3254897"/>
          </a:xfrm>
        </p:spPr>
        <p:txBody>
          <a:bodyPr>
            <a:normAutofit/>
          </a:bodyPr>
          <a:lstStyle/>
          <a:p>
            <a:pPr algn="ctr"/>
            <a: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t>HAPPY LIFE: </a:t>
            </a:r>
            <a:br>
              <a:rPr lang="en-CA" sz="4400" dirty="0" smtClean="0">
                <a:solidFill>
                  <a:schemeClr val="accent1">
                    <a:lumMod val="40000"/>
                    <a:lumOff val="60000"/>
                  </a:schemeClr>
                </a:solidFill>
                <a:latin typeface="Arial Rounded MT Bold" panose="020F0704030504030204" pitchFamily="34" charset="0"/>
                <a:ea typeface="HY견고딕" panose="02030600000101010101" pitchFamily="18" charset="-127"/>
                <a:cs typeface="Arial" panose="020B0604020202020204" pitchFamily="34" charset="0"/>
              </a:rPr>
            </a:br>
            <a:r>
              <a:rPr lang="en-CA" altLang="ko-KR" sz="4400" dirty="0" smtClean="0"/>
              <a:t>Social Development Foundation </a:t>
            </a:r>
            <a:r>
              <a:rPr lang="en-CA" altLang="ko-KR" sz="4400" dirty="0"/>
              <a:t/>
            </a:r>
            <a:br>
              <a:rPr lang="en-CA" altLang="ko-KR" sz="4400" dirty="0"/>
            </a:br>
            <a:r>
              <a:rPr lang="en-CA" altLang="ko-KR" sz="4400" dirty="0" smtClean="0"/>
              <a:t>in </a:t>
            </a:r>
            <a:r>
              <a:rPr lang="en-CA" altLang="ko-KR" sz="4400" dirty="0" smtClean="0">
                <a:solidFill>
                  <a:srgbClr val="FFFF00"/>
                </a:solidFill>
              </a:rPr>
              <a:t>Sri Lanka</a:t>
            </a:r>
            <a:endPar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905" y="4305737"/>
            <a:ext cx="920063" cy="1016670"/>
          </a:xfrm>
          <a:prstGeom prst="rect">
            <a:avLst/>
          </a:prstGeom>
        </p:spPr>
      </p:pic>
      <p:sp>
        <p:nvSpPr>
          <p:cNvPr id="5" name="TextBox 4"/>
          <p:cNvSpPr txBox="1"/>
          <p:nvPr/>
        </p:nvSpPr>
        <p:spPr>
          <a:xfrm>
            <a:off x="1963881" y="4253032"/>
            <a:ext cx="7674041" cy="1077218"/>
          </a:xfrm>
          <a:prstGeom prst="rect">
            <a:avLst/>
          </a:prstGeom>
          <a:noFill/>
        </p:spPr>
        <p:txBody>
          <a:bodyPr wrap="square" rtlCol="0">
            <a:spAutoFit/>
          </a:bodyPr>
          <a:lstStyle/>
          <a:p>
            <a:pPr algn="ctr"/>
            <a:r>
              <a:rPr lang="en-CA" altLang="ko-KR" sz="3200" dirty="0" smtClean="0">
                <a:latin typeface="Arial" panose="020B0604020202020204" pitchFamily="34" charset="0"/>
                <a:cs typeface="Arial" panose="020B0604020202020204" pitchFamily="34" charset="0"/>
              </a:rPr>
              <a:t>34/1 </a:t>
            </a:r>
            <a:r>
              <a:rPr lang="en-CA" altLang="ko-KR" sz="3200" dirty="0" err="1" smtClean="0">
                <a:latin typeface="Arial" panose="020B0604020202020204" pitchFamily="34" charset="0"/>
                <a:cs typeface="Arial" panose="020B0604020202020204" pitchFamily="34" charset="0"/>
              </a:rPr>
              <a:t>Loluwagoda</a:t>
            </a:r>
            <a:r>
              <a:rPr lang="en-CA" altLang="ko-KR" sz="3200" dirty="0" smtClean="0">
                <a:latin typeface="Arial" panose="020B0604020202020204" pitchFamily="34" charset="0"/>
                <a:cs typeface="Arial" panose="020B0604020202020204" pitchFamily="34" charset="0"/>
              </a:rPr>
              <a:t> </a:t>
            </a:r>
          </a:p>
          <a:p>
            <a:pPr algn="ctr"/>
            <a:r>
              <a:rPr lang="en-CA" altLang="ko-KR" sz="3200" dirty="0" err="1" smtClean="0">
                <a:latin typeface="Arial" panose="020B0604020202020204" pitchFamily="34" charset="0"/>
                <a:cs typeface="Arial" panose="020B0604020202020204" pitchFamily="34" charset="0"/>
              </a:rPr>
              <a:t>Mirigama</a:t>
            </a:r>
            <a:r>
              <a:rPr lang="en-CA" altLang="ko-KR" sz="3200" dirty="0" smtClean="0">
                <a:latin typeface="Arial" panose="020B0604020202020204" pitchFamily="34" charset="0"/>
                <a:cs typeface="Arial" panose="020B0604020202020204" pitchFamily="34" charset="0"/>
              </a:rPr>
              <a:t>, Sri Lanka</a:t>
            </a:r>
          </a:p>
        </p:txBody>
      </p:sp>
    </p:spTree>
    <p:extLst>
      <p:ext uri="{BB962C8B-B14F-4D97-AF65-F5344CB8AC3E}">
        <p14:creationId xmlns:p14="http://schemas.microsoft.com/office/powerpoint/2010/main" val="14971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601"/>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6101"/>
                            </p:stCondLst>
                            <p:childTnLst>
                              <p:par>
                                <p:cTn id="12" presetID="53" presetClass="entr" presetSubtype="16" fill="hold" nodeType="afterEffect">
                                  <p:stCondLst>
                                    <p:cond delay="99"/>
                                  </p:stCondLst>
                                  <p:childTnLst>
                                    <p:set>
                                      <p:cBhvr>
                                        <p:cTn id="13" dur="1" fill="hold">
                                          <p:stCondLst>
                                            <p:cond delay="0"/>
                                          </p:stCondLst>
                                        </p:cTn>
                                        <p:tgtEl>
                                          <p:spTgt spid="7"/>
                                        </p:tgtEl>
                                        <p:attrNameLst>
                                          <p:attrName>style.visibility</p:attrName>
                                        </p:attrNameLst>
                                      </p:cBhvr>
                                      <p:to>
                                        <p:strVal val="visible"/>
                                      </p:to>
                                    </p:set>
                                    <p:anim calcmode="lin" valueType="num">
                                      <p:cBhvr>
                                        <p:cTn id="14" dur="2900" fill="hold"/>
                                        <p:tgtEl>
                                          <p:spTgt spid="7"/>
                                        </p:tgtEl>
                                        <p:attrNameLst>
                                          <p:attrName>ppt_w</p:attrName>
                                        </p:attrNameLst>
                                      </p:cBhvr>
                                      <p:tavLst>
                                        <p:tav tm="0">
                                          <p:val>
                                            <p:fltVal val="0"/>
                                          </p:val>
                                        </p:tav>
                                        <p:tav tm="100000">
                                          <p:val>
                                            <p:strVal val="#ppt_w"/>
                                          </p:val>
                                        </p:tav>
                                      </p:tavLst>
                                    </p:anim>
                                    <p:anim calcmode="lin" valueType="num">
                                      <p:cBhvr>
                                        <p:cTn id="15" dur="2900" fill="hold"/>
                                        <p:tgtEl>
                                          <p:spTgt spid="7"/>
                                        </p:tgtEl>
                                        <p:attrNameLst>
                                          <p:attrName>ppt_h</p:attrName>
                                        </p:attrNameLst>
                                      </p:cBhvr>
                                      <p:tavLst>
                                        <p:tav tm="0">
                                          <p:val>
                                            <p:fltVal val="0"/>
                                          </p:val>
                                        </p:tav>
                                        <p:tav tm="100000">
                                          <p:val>
                                            <p:strVal val="#ppt_h"/>
                                          </p:val>
                                        </p:tav>
                                      </p:tavLst>
                                    </p:anim>
                                    <p:animEffect transition="in" filter="fade">
                                      <p:cBhvr>
                                        <p:cTn id="16" dur="2900"/>
                                        <p:tgtEl>
                                          <p:spTgt spid="7"/>
                                        </p:tgtEl>
                                      </p:cBhvr>
                                    </p:animEffect>
                                  </p:childTnLst>
                                </p:cTn>
                              </p:par>
                            </p:childTnLst>
                          </p:cTn>
                        </p:par>
                        <p:par>
                          <p:cTn id="17" fill="hold">
                            <p:stCondLst>
                              <p:cond delay="9100"/>
                            </p:stCondLst>
                            <p:childTnLst>
                              <p:par>
                                <p:cTn id="18" presetID="31" presetClass="entr" presetSubtype="0" fill="hold" grpId="0" nodeType="afterEffect">
                                  <p:stCondLst>
                                    <p:cond delay="800"/>
                                  </p:stCondLst>
                                  <p:childTnLst>
                                    <p:set>
                                      <p:cBhvr>
                                        <p:cTn id="19" dur="1" fill="hold">
                                          <p:stCondLst>
                                            <p:cond delay="0"/>
                                          </p:stCondLst>
                                        </p:cTn>
                                        <p:tgtEl>
                                          <p:spTgt spid="5"/>
                                        </p:tgtEl>
                                        <p:attrNameLst>
                                          <p:attrName>style.visibility</p:attrName>
                                        </p:attrNameLst>
                                      </p:cBhvr>
                                      <p:to>
                                        <p:strVal val="visible"/>
                                      </p:to>
                                    </p:set>
                                    <p:anim calcmode="lin" valueType="num">
                                      <p:cBhvr>
                                        <p:cTn id="20" dur="2499" fill="hold"/>
                                        <p:tgtEl>
                                          <p:spTgt spid="5"/>
                                        </p:tgtEl>
                                        <p:attrNameLst>
                                          <p:attrName>ppt_w</p:attrName>
                                        </p:attrNameLst>
                                      </p:cBhvr>
                                      <p:tavLst>
                                        <p:tav tm="0">
                                          <p:val>
                                            <p:fltVal val="0"/>
                                          </p:val>
                                        </p:tav>
                                        <p:tav tm="100000">
                                          <p:val>
                                            <p:strVal val="#ppt_w"/>
                                          </p:val>
                                        </p:tav>
                                      </p:tavLst>
                                    </p:anim>
                                    <p:anim calcmode="lin" valueType="num">
                                      <p:cBhvr>
                                        <p:cTn id="21" dur="2499" fill="hold"/>
                                        <p:tgtEl>
                                          <p:spTgt spid="5"/>
                                        </p:tgtEl>
                                        <p:attrNameLst>
                                          <p:attrName>ppt_h</p:attrName>
                                        </p:attrNameLst>
                                      </p:cBhvr>
                                      <p:tavLst>
                                        <p:tav tm="0">
                                          <p:val>
                                            <p:fltVal val="0"/>
                                          </p:val>
                                        </p:tav>
                                        <p:tav tm="100000">
                                          <p:val>
                                            <p:strVal val="#ppt_h"/>
                                          </p:val>
                                        </p:tav>
                                      </p:tavLst>
                                    </p:anim>
                                    <p:anim calcmode="lin" valueType="num">
                                      <p:cBhvr>
                                        <p:cTn id="22" dur="2499" fill="hold"/>
                                        <p:tgtEl>
                                          <p:spTgt spid="5"/>
                                        </p:tgtEl>
                                        <p:attrNameLst>
                                          <p:attrName>style.rotation</p:attrName>
                                        </p:attrNameLst>
                                      </p:cBhvr>
                                      <p:tavLst>
                                        <p:tav tm="0">
                                          <p:val>
                                            <p:fltVal val="90"/>
                                          </p:val>
                                        </p:tav>
                                        <p:tav tm="100000">
                                          <p:val>
                                            <p:fltVal val="0"/>
                                          </p:val>
                                        </p:tav>
                                      </p:tavLst>
                                    </p:anim>
                                    <p:animEffect transition="in" filter="fade">
                                      <p:cBhvr>
                                        <p:cTn id="23" dur="2499"/>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2112" y="1825625"/>
            <a:ext cx="8141368" cy="4351338"/>
          </a:xfrm>
        </p:spPr>
        <p:txBody>
          <a:bodyPr>
            <a:normAutofit/>
          </a:bodyPr>
          <a:lstStyle/>
          <a:p>
            <a:r>
              <a:rPr lang="en-CA" sz="3200" dirty="0" smtClean="0">
                <a:latin typeface="Arial" panose="020B0604020202020204" pitchFamily="34" charset="0"/>
                <a:cs typeface="Arial" panose="020B0604020202020204" pitchFamily="34" charset="0"/>
              </a:rPr>
              <a:t>No of Programs: 20</a:t>
            </a:r>
          </a:p>
          <a:p>
            <a:r>
              <a:rPr lang="en-CA" sz="3200" dirty="0" smtClean="0">
                <a:latin typeface="Arial" panose="020B0604020202020204" pitchFamily="34" charset="0"/>
                <a:cs typeface="Arial" panose="020B0604020202020204" pitchFamily="34" charset="0"/>
              </a:rPr>
              <a:t>N0 of Participants: 2,951</a:t>
            </a:r>
          </a:p>
          <a:p>
            <a:r>
              <a:rPr lang="en-CA" sz="3200" dirty="0" smtClean="0">
                <a:latin typeface="Arial" panose="020B0604020202020204" pitchFamily="34" charset="0"/>
                <a:cs typeface="Arial" panose="020B0604020202020204" pitchFamily="34" charset="0"/>
              </a:rPr>
              <a:t>No of Schools : 20 </a:t>
            </a:r>
          </a:p>
          <a:p>
            <a:r>
              <a:rPr lang="en-CA" sz="3200" dirty="0" smtClean="0">
                <a:latin typeface="Arial" panose="020B0604020202020204" pitchFamily="34" charset="0"/>
                <a:cs typeface="Arial" panose="020B0604020202020204" pitchFamily="34" charset="0"/>
              </a:rPr>
              <a:t>Money Spent: RS 364,560.00</a:t>
            </a:r>
          </a:p>
          <a:p>
            <a:pPr marL="0" indent="0">
              <a:buNone/>
            </a:pPr>
            <a:endParaRPr lang="en-CA" sz="3200" dirty="0" smtClean="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p:txBody>
      </p:sp>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2" y="3854015"/>
            <a:ext cx="2199348" cy="2322948"/>
          </a:xfrm>
          <a:prstGeom prst="rect">
            <a:avLst/>
          </a:prstGeom>
        </p:spPr>
      </p:pic>
      <p:sp>
        <p:nvSpPr>
          <p:cNvPr id="5" name="직사각형 4"/>
          <p:cNvSpPr/>
          <p:nvPr/>
        </p:nvSpPr>
        <p:spPr>
          <a:xfrm>
            <a:off x="760422" y="639361"/>
            <a:ext cx="10593378" cy="1200329"/>
          </a:xfrm>
          <a:prstGeom prst="rect">
            <a:avLst/>
          </a:prstGeom>
        </p:spPr>
        <p:txBody>
          <a:bodyPr wrap="square">
            <a:spAutoFit/>
          </a:bodyPr>
          <a:lstStyle/>
          <a:p>
            <a:r>
              <a:rPr lang="en-CA" altLang="ko-KR" sz="3600" dirty="0" smtClean="0">
                <a:latin typeface="Arial" panose="020B0604020202020204" pitchFamily="34" charset="0"/>
                <a:cs typeface="Arial" panose="020B0604020202020204" pitchFamily="34" charset="0"/>
              </a:rPr>
              <a:t>1. Drug </a:t>
            </a:r>
            <a:r>
              <a:rPr lang="en-CA" altLang="ko-KR" sz="3600" dirty="0">
                <a:latin typeface="Arial" panose="020B0604020202020204" pitchFamily="34" charset="0"/>
                <a:cs typeface="Arial" panose="020B0604020202020204" pitchFamily="34" charset="0"/>
              </a:rPr>
              <a:t>Prevention and Awareness Programs for School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1046</TotalTime>
  <Words>523</Words>
  <Application>Microsoft Office PowerPoint</Application>
  <PresentationFormat>Custom</PresentationFormat>
  <Paragraphs>58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Depth</vt:lpstr>
      <vt:lpstr>Report of 2016</vt:lpstr>
      <vt:lpstr>SAVE TRUST:   Helping Mining Children for Education  in India</vt:lpstr>
      <vt:lpstr>SAVE TRUST:   Helping Mining Children for Education in India</vt:lpstr>
      <vt:lpstr>SAVE TRUST:   Helping Mining Children for Education in India</vt:lpstr>
      <vt:lpstr>MULTIPURPOSE SOCIAL SERVICE SOCIETY OF CUDDAPAH DIOCESE  VOCATIONAL SKILL TRAINING IN TAILORING AND EMBROIDERY</vt:lpstr>
      <vt:lpstr>PowerPoint Presentation</vt:lpstr>
      <vt:lpstr>PowerPoint Presentation</vt:lpstr>
      <vt:lpstr>HAPPY LIFE:  Social Development Foundation  in Sri Lanka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DARJEELING JESUIT PROVINCE  </vt:lpstr>
      <vt:lpstr>CATHOLIC EPARCHY OF KEREN – ERITREA  CHURCH CONSTRUCTION IN HAMEDEY</vt:lpstr>
      <vt:lpstr>Metal work in the workshop place, ready to be transported to Hamedey</vt:lpstr>
      <vt:lpstr>Sand and stone collection</vt:lpstr>
      <vt:lpstr>UNIVERSITÉ NOTRE-DAME DU KASAYI RD DU CONGO​  FURNITURE FOR CHAPEL</vt:lpstr>
      <vt:lpstr>PowerPoint Presentation</vt:lpstr>
      <vt:lpstr>INDIA: Vellore Diocese​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2016</dc:title>
  <dc:creator>THIS</dc:creator>
  <cp:lastModifiedBy>Ryan Factura</cp:lastModifiedBy>
  <cp:revision>80</cp:revision>
  <dcterms:created xsi:type="dcterms:W3CDTF">2017-01-13T21:08:37Z</dcterms:created>
  <dcterms:modified xsi:type="dcterms:W3CDTF">2017-02-08T18:40:59Z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