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322" r:id="rId3"/>
    <p:sldId id="273" r:id="rId4"/>
    <p:sldId id="285" r:id="rId5"/>
    <p:sldId id="318" r:id="rId6"/>
    <p:sldId id="282" r:id="rId7"/>
    <p:sldId id="319" r:id="rId8"/>
    <p:sldId id="292" r:id="rId9"/>
    <p:sldId id="291" r:id="rId10"/>
    <p:sldId id="293" r:id="rId11"/>
    <p:sldId id="294" r:id="rId12"/>
    <p:sldId id="298" r:id="rId13"/>
    <p:sldId id="299" r:id="rId14"/>
    <p:sldId id="297" r:id="rId15"/>
    <p:sldId id="296" r:id="rId16"/>
    <p:sldId id="295" r:id="rId17"/>
    <p:sldId id="305" r:id="rId18"/>
    <p:sldId id="304" r:id="rId19"/>
    <p:sldId id="303" r:id="rId20"/>
    <p:sldId id="307" r:id="rId21"/>
    <p:sldId id="300" r:id="rId22"/>
    <p:sldId id="313" r:id="rId23"/>
    <p:sldId id="320" r:id="rId24"/>
    <p:sldId id="281" r:id="rId25"/>
    <p:sldId id="270" r:id="rId26"/>
    <p:sldId id="272" r:id="rId27"/>
    <p:sldId id="325" r:id="rId28"/>
    <p:sldId id="271" r:id="rId29"/>
    <p:sldId id="309" r:id="rId30"/>
    <p:sldId id="311" r:id="rId31"/>
    <p:sldId id="316" r:id="rId32"/>
    <p:sldId id="317" r:id="rId33"/>
    <p:sldId id="312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17" autoAdjust="0"/>
    <p:restoredTop sz="94660"/>
  </p:normalViewPr>
  <p:slideViewPr>
    <p:cSldViewPr>
      <p:cViewPr varScale="1">
        <p:scale>
          <a:sx n="91" d="100"/>
          <a:sy n="91" d="100"/>
        </p:scale>
        <p:origin x="-80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A4A02-DBEC-4FD9-BD79-C0D224FE68D3}" type="datetimeFigureOut">
              <a:rPr lang="en-CA" smtClean="0"/>
              <a:pPr/>
              <a:t>2021-04-23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C3577-CD4B-432A-AB7D-7B04E54C9BA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29230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0782-2F72-4D66-BD3B-C542AAF5CE76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AB63-26E0-4B4E-90BB-5B3D27B78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0782-2F72-4D66-BD3B-C542AAF5CE76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AB63-26E0-4B4E-90BB-5B3D27B7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0782-2F72-4D66-BD3B-C542AAF5CE76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AB63-26E0-4B4E-90BB-5B3D27B7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0782-2F72-4D66-BD3B-C542AAF5CE76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AB63-26E0-4B4E-90BB-5B3D27B7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0782-2F72-4D66-BD3B-C542AAF5CE76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AB63-26E0-4B4E-90BB-5B3D27B7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0782-2F72-4D66-BD3B-C542AAF5CE76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AB63-26E0-4B4E-90BB-5B3D27B7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0782-2F72-4D66-BD3B-C542AAF5CE76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AB63-26E0-4B4E-90BB-5B3D27B7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0782-2F72-4D66-BD3B-C542AAF5CE76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AB63-26E0-4B4E-90BB-5B3D27B7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0782-2F72-4D66-BD3B-C542AAF5CE76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AB63-26E0-4B4E-90BB-5B3D27B7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0782-2F72-4D66-BD3B-C542AAF5CE76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AB63-26E0-4B4E-90BB-5B3D27B78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F580782-2F72-4D66-BD3B-C542AAF5CE76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466AB63-26E0-4B4E-90BB-5B3D27B7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F580782-2F72-4D66-BD3B-C542AAF5CE76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466AB63-26E0-4B4E-90BB-5B3D27B78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joycesimoesjmj@gmail.com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j_dulce999@yahoo.ca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peter4god@shaw.ca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bethuel.nduka@yahoo.ca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info@OSGCalgary.com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rolwinfo@shaw.ca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rushingwind@st-peters.ca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cthorson@telusplanet.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emmanuel_canete@yahoo.com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jgardzi@shaw.ca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divineshepherdgroup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8077200" cy="33528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CCCRS</a:t>
            </a:r>
            <a:br>
              <a:rPr lang="en-US" b="1" dirty="0"/>
            </a:br>
            <a:r>
              <a:rPr lang="en-US" sz="1300" b="1" dirty="0"/>
              <a:t/>
            </a:r>
            <a:br>
              <a:rPr lang="en-US" sz="1300" b="1" dirty="0"/>
            </a:br>
            <a:r>
              <a:rPr lang="en-US" b="1" dirty="0"/>
              <a:t>ANNUAL GENERAL MEETING</a:t>
            </a:r>
            <a:br>
              <a:rPr lang="en-US" b="1" dirty="0"/>
            </a:br>
            <a:r>
              <a:rPr lang="en-US" sz="800" b="1" dirty="0"/>
              <a:t/>
            </a:r>
            <a:br>
              <a:rPr lang="en-US" sz="800" b="1" dirty="0"/>
            </a:br>
            <a:r>
              <a:rPr lang="en-US" sz="2800" b="1" dirty="0"/>
              <a:t>NOVEMBER 28, 2020</a:t>
            </a:r>
            <a:r>
              <a:rPr lang="en-US" sz="48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4191000"/>
          </a:xfrm>
        </p:spPr>
        <p:txBody>
          <a:bodyPr>
            <a:normAutofit fontScale="90000"/>
          </a:bodyPr>
          <a:lstStyle/>
          <a:p>
            <a:r>
              <a:rPr lang="en-US" sz="4000" b="0" dirty="0">
                <a:solidFill>
                  <a:schemeClr val="tx1"/>
                </a:solidFill>
              </a:rPr>
              <a:t>Divine Spirit Prayer Group </a:t>
            </a:r>
            <a:r>
              <a:rPr lang="en-US" sz="3600" b="0" dirty="0"/>
              <a:t/>
            </a:r>
            <a:br>
              <a:rPr lang="en-US" sz="3600" b="0" dirty="0"/>
            </a:br>
            <a:r>
              <a:rPr lang="en-US" sz="3100" b="0" dirty="0"/>
              <a:t>Mary, Mother of the Redeemer Roman Catholic Church</a:t>
            </a:r>
            <a:br>
              <a:rPr lang="en-US" sz="3100" b="0" dirty="0"/>
            </a:br>
            <a:r>
              <a:rPr lang="en-US" sz="3600" b="0" dirty="0"/>
              <a:t>714 14 Ave NE, Calgary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>
                <a:solidFill>
                  <a:schemeClr val="tx1"/>
                </a:solidFill>
              </a:rPr>
              <a:t>Joyce &amp; Dick Simoes</a:t>
            </a:r>
            <a:r>
              <a:rPr lang="en-US" sz="3600" dirty="0"/>
              <a:t> </a:t>
            </a:r>
            <a:r>
              <a:rPr lang="en-US" sz="3600" b="0" dirty="0"/>
              <a:t> (403-770-0250) </a:t>
            </a:r>
            <a:br>
              <a:rPr lang="en-US" sz="3600" b="0" dirty="0"/>
            </a:br>
            <a:r>
              <a:rPr lang="en-US" sz="3600" b="0" dirty="0"/>
              <a:t>email at </a:t>
            </a:r>
            <a:r>
              <a:rPr lang="en-US" sz="3600" b="0" dirty="0">
                <a:hlinkClick r:id="rId2"/>
              </a:rPr>
              <a:t>joycesimoesjmj@gmail.com</a:t>
            </a:r>
            <a:r>
              <a:rPr lang="en-US" sz="3600" b="0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Fr. </a:t>
            </a:r>
            <a:r>
              <a:rPr lang="en-US" sz="3600" dirty="0" err="1"/>
              <a:t>Shibu</a:t>
            </a:r>
            <a:r>
              <a:rPr lang="en-US" sz="3600" b="0" dirty="0"/>
              <a:t> Spiritual Director </a:t>
            </a:r>
            <a:r>
              <a:rPr lang="en-US" b="0" dirty="0"/>
              <a:t/>
            </a:r>
            <a:br>
              <a:rPr lang="en-US" b="0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000613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3352800"/>
          </a:xfrm>
        </p:spPr>
        <p:txBody>
          <a:bodyPr>
            <a:normAutofit fontScale="90000"/>
          </a:bodyPr>
          <a:lstStyle/>
          <a:p>
            <a:r>
              <a:rPr lang="en-US" sz="3600" b="0" dirty="0">
                <a:solidFill>
                  <a:schemeClr val="tx1"/>
                </a:solidFill>
              </a:rPr>
              <a:t>El </a:t>
            </a:r>
            <a:r>
              <a:rPr lang="en-US" sz="3600" b="0" dirty="0" err="1">
                <a:solidFill>
                  <a:schemeClr val="tx1"/>
                </a:solidFill>
              </a:rPr>
              <a:t>Shaddai</a:t>
            </a:r>
            <a:r>
              <a:rPr lang="en-US" sz="3600" b="0" dirty="0">
                <a:solidFill>
                  <a:schemeClr val="tx1"/>
                </a:solidFill>
              </a:rPr>
              <a:t> Calgary Chapter</a:t>
            </a:r>
            <a:r>
              <a:rPr lang="en-US" sz="3600" b="0" dirty="0"/>
              <a:t/>
            </a:r>
            <a:br>
              <a:rPr lang="en-US" sz="3600" b="0" dirty="0"/>
            </a:br>
            <a:r>
              <a:rPr lang="en-US" sz="3600" b="0" dirty="0"/>
              <a:t>1717 5th </a:t>
            </a:r>
            <a:r>
              <a:rPr lang="en-US" sz="3600" b="0" dirty="0" err="1"/>
              <a:t>St.SW</a:t>
            </a:r>
            <a:r>
              <a:rPr lang="en-US" sz="3600" b="0" dirty="0"/>
              <a:t>. Calgary</a:t>
            </a:r>
            <a:br>
              <a:rPr lang="en-US" sz="3600" b="0" dirty="0"/>
            </a:br>
            <a:r>
              <a:rPr lang="en-US" sz="3600" b="0" dirty="0"/>
              <a:t>Every Sunday at St. </a:t>
            </a:r>
            <a:r>
              <a:rPr lang="en-US" sz="3600" b="0" dirty="0" err="1"/>
              <a:t>Famille</a:t>
            </a:r>
            <a:r>
              <a:rPr lang="en-US" sz="3600" b="0" dirty="0"/>
              <a:t> Church  </a:t>
            </a:r>
            <a:r>
              <a:rPr lang="en-US" sz="3100" b="0" dirty="0"/>
              <a:t>2:00pm – 5:00pm </a:t>
            </a:r>
            <a:br>
              <a:rPr lang="en-US" sz="3100" b="0" dirty="0"/>
            </a:br>
            <a:r>
              <a:rPr lang="en-US" sz="3100" b="0" dirty="0"/>
              <a:t> </a:t>
            </a:r>
            <a:br>
              <a:rPr lang="en-US" sz="3100" b="0" dirty="0"/>
            </a:br>
            <a:r>
              <a:rPr lang="en-US" sz="3100" b="0" dirty="0"/>
              <a:t>For more information, contact: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100" dirty="0">
                <a:solidFill>
                  <a:schemeClr val="tx1"/>
                </a:solidFill>
              </a:rPr>
              <a:t>Julie </a:t>
            </a:r>
            <a:r>
              <a:rPr lang="en-US" sz="3100" dirty="0" err="1">
                <a:solidFill>
                  <a:schemeClr val="tx1"/>
                </a:solidFill>
              </a:rPr>
              <a:t>Gamban</a:t>
            </a:r>
            <a:r>
              <a:rPr lang="en-US" sz="3100" b="0" dirty="0"/>
              <a:t> (403-630-8193) </a:t>
            </a:r>
            <a:r>
              <a:rPr lang="en-US" sz="3100" b="0" dirty="0">
                <a:solidFill>
                  <a:srgbClr val="0070C0"/>
                </a:solidFill>
              </a:rPr>
              <a:t>julie.gamban@hotmail.com</a:t>
            </a:r>
            <a:r>
              <a:rPr lang="en-US" sz="3100" b="0" dirty="0"/>
              <a:t/>
            </a:r>
            <a:br>
              <a:rPr lang="en-US" sz="3100" b="0" dirty="0"/>
            </a:br>
            <a:r>
              <a:rPr lang="en-US" sz="3100" dirty="0">
                <a:solidFill>
                  <a:schemeClr val="tx1"/>
                </a:solidFill>
              </a:rPr>
              <a:t>Amy </a:t>
            </a:r>
            <a:r>
              <a:rPr lang="en-US" sz="3100" dirty="0" err="1">
                <a:solidFill>
                  <a:schemeClr val="tx1"/>
                </a:solidFill>
              </a:rPr>
              <a:t>Alviar</a:t>
            </a:r>
            <a:r>
              <a:rPr lang="en-US" sz="3100" b="0" dirty="0">
                <a:solidFill>
                  <a:schemeClr val="tx1"/>
                </a:solidFill>
              </a:rPr>
              <a:t> </a:t>
            </a:r>
            <a:r>
              <a:rPr lang="en-US" sz="3100" b="0" dirty="0"/>
              <a:t>(403-714-8095) </a:t>
            </a:r>
            <a:r>
              <a:rPr lang="en-US" sz="3100" b="0" dirty="0">
                <a:solidFill>
                  <a:srgbClr val="0070C0"/>
                </a:solidFill>
              </a:rPr>
              <a:t>amelia_alviar@hotmail.com</a:t>
            </a:r>
            <a:endParaRPr lang="en-US" sz="31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000613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3352800"/>
          </a:xfrm>
        </p:spPr>
        <p:txBody>
          <a:bodyPr>
            <a:normAutofit fontScale="90000"/>
          </a:bodyPr>
          <a:lstStyle/>
          <a:p>
            <a:r>
              <a:rPr lang="en-US" sz="3600" b="0" dirty="0">
                <a:solidFill>
                  <a:schemeClr val="tx1"/>
                </a:solidFill>
              </a:rPr>
              <a:t>El </a:t>
            </a:r>
            <a:r>
              <a:rPr lang="en-US" sz="3600" b="0" dirty="0" err="1">
                <a:solidFill>
                  <a:schemeClr val="tx1"/>
                </a:solidFill>
              </a:rPr>
              <a:t>Shaddai</a:t>
            </a:r>
            <a:r>
              <a:rPr lang="en-US" sz="3600" b="0" dirty="0">
                <a:solidFill>
                  <a:schemeClr val="tx1"/>
                </a:solidFill>
              </a:rPr>
              <a:t> Calgary Cell Group</a:t>
            </a:r>
            <a:r>
              <a:rPr lang="en-US" sz="3600" b="0" dirty="0"/>
              <a:t/>
            </a:r>
            <a:br>
              <a:rPr lang="en-US" sz="3600" b="0" dirty="0"/>
            </a:br>
            <a:r>
              <a:rPr lang="en-US" sz="3600" b="0" dirty="0"/>
              <a:t>Every Saturday at St. Anthony Church</a:t>
            </a:r>
            <a:br>
              <a:rPr lang="en-US" sz="3600" b="0" dirty="0"/>
            </a:br>
            <a:r>
              <a:rPr lang="en-US" sz="3600" b="0" dirty="0"/>
              <a:t>5340 – 4 Street SW Calgary</a:t>
            </a:r>
            <a:r>
              <a:rPr lang="en-US" b="0" dirty="0"/>
              <a:t> </a:t>
            </a:r>
            <a:br>
              <a:rPr lang="en-US" b="0" dirty="0"/>
            </a:br>
            <a:r>
              <a:rPr lang="en-US" sz="3100" b="0" dirty="0"/>
              <a:t/>
            </a:r>
            <a:br>
              <a:rPr lang="en-US" sz="3100" b="0" dirty="0"/>
            </a:br>
            <a:r>
              <a:rPr lang="en-US" sz="3100" b="0" dirty="0"/>
              <a:t>For more information, contact: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>
                <a:solidFill>
                  <a:schemeClr val="tx1"/>
                </a:solidFill>
              </a:rPr>
              <a:t>Pat Blas</a:t>
            </a:r>
            <a:r>
              <a:rPr lang="en-US" sz="3100" b="0" dirty="0"/>
              <a:t> (403-607-0368)  </a:t>
            </a:r>
            <a:r>
              <a:rPr lang="en-US" sz="3100" b="0" dirty="0">
                <a:solidFill>
                  <a:srgbClr val="0070C0"/>
                </a:solidFill>
              </a:rPr>
              <a:t>patricia_may17@yahoo.com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>
                <a:solidFill>
                  <a:schemeClr val="tx1"/>
                </a:solidFill>
              </a:rPr>
              <a:t>Dolce Segura</a:t>
            </a:r>
            <a:r>
              <a:rPr lang="en-US" sz="3100" b="0" dirty="0"/>
              <a:t> (403-390-7985)  </a:t>
            </a:r>
            <a:r>
              <a:rPr lang="en-US" sz="3100" b="0" dirty="0">
                <a:solidFill>
                  <a:srgbClr val="0070C0"/>
                </a:solidFill>
              </a:rPr>
              <a:t>j_dulce999@yahoo.ca</a:t>
            </a:r>
            <a:r>
              <a:rPr lang="en-US" sz="3100" b="0" dirty="0">
                <a:solidFill>
                  <a:srgbClr val="0070C0"/>
                </a:solidFill>
                <a:hlinkClick r:id="rId2"/>
              </a:rPr>
              <a:t> </a:t>
            </a:r>
            <a:r>
              <a:rPr lang="en-US" b="0" dirty="0">
                <a:solidFill>
                  <a:srgbClr val="0070C0"/>
                </a:solidFill>
              </a:rPr>
              <a:t/>
            </a:r>
            <a:br>
              <a:rPr lang="en-US" b="0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000613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3352800"/>
          </a:xfrm>
        </p:spPr>
        <p:txBody>
          <a:bodyPr>
            <a:normAutofit fontScale="90000"/>
          </a:bodyPr>
          <a:lstStyle/>
          <a:p>
            <a:r>
              <a:rPr lang="en-US" sz="3200" b="0" dirty="0">
                <a:solidFill>
                  <a:schemeClr val="tx1"/>
                </a:solidFill>
              </a:rPr>
              <a:t>Mary Mother of the Redeemer Prayer Group </a:t>
            </a:r>
            <a:r>
              <a:rPr lang="en-US" sz="2800" b="0" dirty="0"/>
              <a:t>(Spanish)</a:t>
            </a:r>
            <a:r>
              <a:rPr lang="en-US" sz="3200" b="0" dirty="0"/>
              <a:t/>
            </a:r>
            <a:br>
              <a:rPr lang="en-US" sz="3200" b="0" dirty="0"/>
            </a:br>
            <a:r>
              <a:rPr lang="en-US" sz="3200" b="0" dirty="0"/>
              <a:t>1714 14 Ave NE, Calgary.    Every Friday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0" dirty="0"/>
              <a:t>(except 2nd Friday of each month)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From </a:t>
            </a:r>
            <a:r>
              <a:rPr lang="en-US" sz="3200" b="0" dirty="0"/>
              <a:t>7:00 pm to 9:00 pm</a:t>
            </a:r>
            <a:br>
              <a:rPr lang="en-US" sz="3200" b="0" dirty="0"/>
            </a:br>
            <a:r>
              <a:rPr lang="en-US" sz="3200" b="0" dirty="0"/>
              <a:t/>
            </a:r>
            <a:br>
              <a:rPr lang="en-US" sz="3200" b="0" dirty="0"/>
            </a:br>
            <a:r>
              <a:rPr lang="en-US" sz="2700" dirty="0">
                <a:solidFill>
                  <a:schemeClr val="tx1"/>
                </a:solidFill>
              </a:rPr>
              <a:t>Carlos Osorio</a:t>
            </a:r>
            <a:r>
              <a:rPr lang="en-US" sz="2700" b="0" dirty="0"/>
              <a:t> -Chair Person (403-554-0597)  </a:t>
            </a:r>
            <a:r>
              <a:rPr lang="en-US" sz="2700" b="0" dirty="0">
                <a:solidFill>
                  <a:srgbClr val="0070C0"/>
                </a:solidFill>
              </a:rPr>
              <a:t>carlos.0sorio@yahoo.com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tx1"/>
                </a:solidFill>
              </a:rPr>
              <a:t>Gustavo </a:t>
            </a:r>
            <a:r>
              <a:rPr lang="en-US" sz="2400" dirty="0" err="1">
                <a:solidFill>
                  <a:schemeClr val="tx1"/>
                </a:solidFill>
              </a:rPr>
              <a:t>Escudero</a:t>
            </a:r>
            <a:r>
              <a:rPr lang="en-US" sz="2400" b="0" dirty="0"/>
              <a:t> – Co-Chairman(403-918-1603)</a:t>
            </a:r>
            <a:br>
              <a:rPr lang="en-US" sz="2400" b="0" dirty="0"/>
            </a:br>
            <a:r>
              <a:rPr lang="en-US" sz="2400" dirty="0"/>
              <a:t>Fr. </a:t>
            </a:r>
            <a:r>
              <a:rPr lang="en-US" sz="2400" dirty="0" err="1"/>
              <a:t>Shibu</a:t>
            </a:r>
            <a:r>
              <a:rPr lang="en-US" sz="2400" b="0" dirty="0"/>
              <a:t> Spiritual Director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000613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3352800"/>
          </a:xfrm>
        </p:spPr>
        <p:txBody>
          <a:bodyPr>
            <a:normAutofit fontScale="90000"/>
          </a:bodyPr>
          <a:lstStyle/>
          <a:p>
            <a:r>
              <a:rPr lang="en-US" sz="3600" b="0" dirty="0" err="1">
                <a:solidFill>
                  <a:schemeClr val="tx1"/>
                </a:solidFill>
              </a:rPr>
              <a:t>Maranatha</a:t>
            </a:r>
            <a:r>
              <a:rPr lang="en-US" sz="3600" b="0" dirty="0">
                <a:solidFill>
                  <a:schemeClr val="tx1"/>
                </a:solidFill>
              </a:rPr>
              <a:t> Prayer Group</a:t>
            </a:r>
            <a:r>
              <a:rPr lang="en-US" sz="3600" b="0" dirty="0"/>
              <a:t/>
            </a:r>
            <a:br>
              <a:rPr lang="en-US" sz="3600" b="0" dirty="0"/>
            </a:br>
            <a:r>
              <a:rPr lang="en-US" sz="3600" b="0" dirty="0"/>
              <a:t>St Bonaventure Roman Catholic Church</a:t>
            </a:r>
            <a:br>
              <a:rPr lang="en-US" sz="3600" b="0" dirty="0"/>
            </a:br>
            <a:r>
              <a:rPr lang="en-US" sz="3600" b="0" dirty="0"/>
              <a:t>1600 Acadia Dr. SE, Calgary</a:t>
            </a:r>
            <a:br>
              <a:rPr lang="en-US" sz="3600" b="0" dirty="0"/>
            </a:br>
            <a:r>
              <a:rPr lang="en-US" sz="3600" b="0" dirty="0"/>
              <a:t/>
            </a:r>
            <a:br>
              <a:rPr lang="en-US" sz="3600" b="0" dirty="0"/>
            </a:br>
            <a:r>
              <a:rPr lang="en-US" sz="3600" b="0" dirty="0"/>
              <a:t>For more information, contact: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>
                <a:solidFill>
                  <a:schemeClr val="tx1"/>
                </a:solidFill>
              </a:rPr>
              <a:t>Peter Thompson</a:t>
            </a:r>
            <a:r>
              <a:rPr lang="en-US" sz="3600" dirty="0"/>
              <a:t> </a:t>
            </a:r>
            <a:r>
              <a:rPr lang="en-US" sz="3600" b="0" dirty="0">
                <a:hlinkClick r:id="rId2"/>
              </a:rPr>
              <a:t>peter4god@shaw.ca</a:t>
            </a:r>
            <a:r>
              <a:rPr lang="en-US" b="0" dirty="0"/>
              <a:t/>
            </a:r>
            <a:br>
              <a:rPr lang="en-US" b="0" dirty="0"/>
            </a:br>
            <a:r>
              <a:rPr lang="en-US" sz="3100" b="0" dirty="0">
                <a:solidFill>
                  <a:schemeClr val="tx1"/>
                </a:solidFill>
              </a:rPr>
              <a:t>Tomas </a:t>
            </a:r>
            <a:r>
              <a:rPr lang="en-US" sz="3100" b="0" dirty="0" err="1">
                <a:solidFill>
                  <a:schemeClr val="tx1"/>
                </a:solidFill>
              </a:rPr>
              <a:t>Kmet</a:t>
            </a:r>
            <a:r>
              <a:rPr lang="en-US" sz="3100" b="0" dirty="0">
                <a:solidFill>
                  <a:schemeClr val="tx1"/>
                </a:solidFill>
              </a:rPr>
              <a:t>  </a:t>
            </a:r>
            <a:r>
              <a:rPr lang="en-US" sz="3100" b="0" dirty="0">
                <a:solidFill>
                  <a:srgbClr val="0070C0"/>
                </a:solidFill>
              </a:rPr>
              <a:t>tomas.kmet@igprivatewealth.com</a:t>
            </a:r>
            <a:endParaRPr lang="en-US" sz="31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000613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3352800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tx1"/>
                </a:solidFill>
              </a:rPr>
              <a:t>Nigerian Community</a:t>
            </a:r>
            <a:r>
              <a:rPr lang="en-US" sz="3200" b="0" dirty="0"/>
              <a:t/>
            </a:r>
            <a:br>
              <a:rPr lang="en-US" sz="3200" b="0" dirty="0"/>
            </a:br>
            <a:r>
              <a:rPr lang="en-US" sz="3100" b="0" dirty="0"/>
              <a:t>Our Lady Queen of Peace Church</a:t>
            </a:r>
            <a:br>
              <a:rPr lang="en-US" sz="3100" b="0" dirty="0"/>
            </a:br>
            <a:r>
              <a:rPr lang="en-US" sz="3100" b="0" dirty="0"/>
              <a:t>2111 Uxbridge Dr. NW, Calgary</a:t>
            </a:r>
            <a:br>
              <a:rPr lang="en-US" sz="3100" b="0" dirty="0"/>
            </a:br>
            <a:r>
              <a:rPr lang="en-US" sz="3100" b="0" dirty="0"/>
              <a:t>Group is currently meeting on Tuesdays and Fridays </a:t>
            </a:r>
            <a:br>
              <a:rPr lang="en-US" sz="3100" b="0" dirty="0"/>
            </a:br>
            <a:r>
              <a:rPr lang="en-US" sz="3100" b="0" dirty="0"/>
              <a:t>Time : 7:30pm – 8:45pm</a:t>
            </a:r>
            <a:br>
              <a:rPr lang="en-US" sz="3100" b="0" dirty="0"/>
            </a:br>
            <a:r>
              <a:rPr lang="en-US" sz="3100" b="0" dirty="0"/>
              <a:t>For more information contact: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700" dirty="0" err="1">
                <a:solidFill>
                  <a:schemeClr val="tx1"/>
                </a:solidFill>
              </a:rPr>
              <a:t>Nduka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Ezechukwu</a:t>
            </a:r>
            <a:r>
              <a:rPr lang="en-US" sz="2700" dirty="0"/>
              <a:t> </a:t>
            </a:r>
            <a:r>
              <a:rPr lang="en-US" sz="2700" b="0" dirty="0"/>
              <a:t>(403-605-5006) </a:t>
            </a:r>
            <a:r>
              <a:rPr lang="en-US" sz="2700" b="0" dirty="0">
                <a:hlinkClick r:id="rId2"/>
              </a:rPr>
              <a:t>bethuel.nduka@yahoo.ca</a:t>
            </a:r>
            <a:endParaRPr lang="en-US" sz="2700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000613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3352800"/>
          </a:xfrm>
        </p:spPr>
        <p:txBody>
          <a:bodyPr>
            <a:normAutofit fontScale="90000"/>
          </a:bodyPr>
          <a:lstStyle/>
          <a:p>
            <a:r>
              <a:rPr lang="en-US" sz="2700" b="0" dirty="0">
                <a:solidFill>
                  <a:schemeClr val="tx1"/>
                </a:solidFill>
              </a:rPr>
              <a:t>OSG YYC (Open in Spirit to God / </a:t>
            </a:r>
            <a:r>
              <a:rPr lang="en-US" sz="2700" b="0" dirty="0" err="1">
                <a:solidFill>
                  <a:schemeClr val="tx1"/>
                </a:solidFill>
              </a:rPr>
              <a:t>Bukas</a:t>
            </a:r>
            <a:r>
              <a:rPr lang="en-US" sz="2700" b="0" dirty="0">
                <a:solidFill>
                  <a:schemeClr val="tx1"/>
                </a:solidFill>
              </a:rPr>
              <a:t> </a:t>
            </a:r>
            <a:r>
              <a:rPr lang="en-US" sz="2700" b="0" dirty="0" err="1">
                <a:solidFill>
                  <a:schemeClr val="tx1"/>
                </a:solidFill>
              </a:rPr>
              <a:t>Loob</a:t>
            </a:r>
            <a:r>
              <a:rPr lang="en-US" sz="2700" b="0" dirty="0">
                <a:solidFill>
                  <a:schemeClr val="tx1"/>
                </a:solidFill>
              </a:rPr>
              <a:t> </a:t>
            </a:r>
            <a:r>
              <a:rPr lang="en-US" sz="2700" b="0" dirty="0" err="1">
                <a:solidFill>
                  <a:schemeClr val="tx1"/>
                </a:solidFill>
              </a:rPr>
              <a:t>sa</a:t>
            </a:r>
            <a:r>
              <a:rPr lang="en-US" sz="2700" b="0" dirty="0">
                <a:solidFill>
                  <a:schemeClr val="tx1"/>
                </a:solidFill>
              </a:rPr>
              <a:t> </a:t>
            </a:r>
            <a:r>
              <a:rPr lang="en-US" sz="2700" b="0" dirty="0" err="1">
                <a:solidFill>
                  <a:schemeClr val="tx1"/>
                </a:solidFill>
              </a:rPr>
              <a:t>Diyos</a:t>
            </a:r>
            <a:r>
              <a:rPr lang="en-US" sz="2700" b="0" dirty="0">
                <a:solidFill>
                  <a:schemeClr val="tx1"/>
                </a:solidFill>
              </a:rPr>
              <a:t>)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sz="2700" b="0" dirty="0"/>
              <a:t>​​​Ascension Roman Catholic Church</a:t>
            </a:r>
            <a:br>
              <a:rPr lang="en-US" sz="2700" b="0" dirty="0"/>
            </a:br>
            <a:r>
              <a:rPr lang="en-US" sz="2700" b="0" dirty="0"/>
              <a:t>1100 Berkshire Blvd NW</a:t>
            </a:r>
            <a:br>
              <a:rPr lang="en-US" sz="2700" b="0" dirty="0"/>
            </a:br>
            <a:r>
              <a:rPr lang="en-US" sz="2700" b="0" dirty="0"/>
              <a:t>Calgary, AB T3K 3M3</a:t>
            </a:r>
            <a:br>
              <a:rPr lang="en-US" sz="2700" b="0" dirty="0"/>
            </a:br>
            <a:r>
              <a:rPr lang="en-US" sz="2700" b="0" dirty="0"/>
              <a:t>The group is meeting every 2nd and 4th Fridays of each month via a web conferencing platform called </a:t>
            </a:r>
            <a:r>
              <a:rPr lang="en-US" sz="2700" b="0" dirty="0" err="1"/>
              <a:t>Webex</a:t>
            </a:r>
            <a:r>
              <a:rPr lang="en-US" sz="2700" b="0" dirty="0"/>
              <a:t>. It starts with Rosary at 7:00 PM.</a:t>
            </a:r>
            <a:r>
              <a:rPr lang="en-US" sz="2800" b="0" dirty="0"/>
              <a:t> For more information contact: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>
                <a:solidFill>
                  <a:schemeClr val="tx1"/>
                </a:solidFill>
              </a:rPr>
              <a:t>Amparito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Landeta</a:t>
            </a:r>
            <a:r>
              <a:rPr lang="en-US" sz="2800" dirty="0"/>
              <a:t> </a:t>
            </a:r>
            <a:r>
              <a:rPr lang="en-US" sz="2800" b="0" dirty="0"/>
              <a:t>403-879-7784          </a:t>
            </a:r>
            <a:r>
              <a:rPr lang="en-US" sz="2800" b="0" dirty="0">
                <a:hlinkClick r:id="rId2"/>
              </a:rPr>
              <a:t>info@OSGCalgary.com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0" dirty="0"/>
              <a:t>Spiritual Director: Fr. </a:t>
            </a:r>
            <a:r>
              <a:rPr lang="en-US" sz="2800" b="0" dirty="0" err="1"/>
              <a:t>Avinash</a:t>
            </a:r>
            <a:r>
              <a:rPr lang="en-US" sz="2800" b="0" dirty="0"/>
              <a:t> </a:t>
            </a:r>
            <a:r>
              <a:rPr lang="en-US" sz="2800" b="0" dirty="0" err="1"/>
              <a:t>Colaco</a:t>
            </a:r>
            <a:r>
              <a:rPr lang="en-US" sz="2700" b="0" dirty="0"/>
              <a:t/>
            </a:r>
            <a:br>
              <a:rPr lang="en-US" sz="2700" b="0" dirty="0"/>
            </a:br>
            <a:endParaRPr lang="en-US" sz="2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000613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3352800"/>
          </a:xfrm>
        </p:spPr>
        <p:txBody>
          <a:bodyPr>
            <a:noAutofit/>
          </a:bodyPr>
          <a:lstStyle/>
          <a:p>
            <a:r>
              <a:rPr lang="en-US" sz="3200" b="0" dirty="0">
                <a:solidFill>
                  <a:schemeClr val="tx1"/>
                </a:solidFill>
              </a:rPr>
              <a:t>Rivers of Living Water Charismatic Prayer Group</a:t>
            </a:r>
            <a:r>
              <a:rPr lang="en-US" sz="3200" b="0" dirty="0"/>
              <a:t/>
            </a:r>
            <a:br>
              <a:rPr lang="en-US" sz="3200" b="0" dirty="0"/>
            </a:br>
            <a:r>
              <a:rPr lang="en-US" sz="3200" b="0" dirty="0"/>
              <a:t>St. James Roman Catholic Church</a:t>
            </a:r>
            <a:br>
              <a:rPr lang="en-US" sz="3200" b="0" dirty="0"/>
            </a:br>
            <a:r>
              <a:rPr lang="en-US" sz="3200" b="0" dirty="0"/>
              <a:t>338040 32 St E, </a:t>
            </a:r>
            <a:r>
              <a:rPr lang="en-US" sz="3200" b="0" dirty="0" err="1"/>
              <a:t>Okotoks</a:t>
            </a:r>
            <a:r>
              <a:rPr lang="en-US" sz="3200" b="0" dirty="0"/>
              <a:t/>
            </a:r>
            <a:br>
              <a:rPr lang="en-US" sz="3200" b="0" dirty="0"/>
            </a:br>
            <a:r>
              <a:rPr lang="en-US" sz="3200" b="0" dirty="0"/>
              <a:t/>
            </a:r>
            <a:br>
              <a:rPr lang="en-US" sz="3200" b="0" dirty="0"/>
            </a:br>
            <a:r>
              <a:rPr lang="en-US" sz="2400" b="0" dirty="0"/>
              <a:t>For more information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Kim </a:t>
            </a:r>
            <a:r>
              <a:rPr lang="en-US" sz="2400" dirty="0" err="1">
                <a:solidFill>
                  <a:schemeClr val="tx1"/>
                </a:solidFill>
              </a:rPr>
              <a:t>Jakobowski</a:t>
            </a:r>
            <a:r>
              <a:rPr lang="en-US" sz="2400" b="0" dirty="0"/>
              <a:t>, </a:t>
            </a:r>
            <a:r>
              <a:rPr lang="en-US" sz="2800" b="0" dirty="0"/>
              <a:t>e</a:t>
            </a:r>
            <a:r>
              <a:rPr lang="en-US" sz="2400" b="0" dirty="0"/>
              <a:t>mail:  </a:t>
            </a:r>
            <a:r>
              <a:rPr lang="en-US" sz="2400" b="0" dirty="0">
                <a:hlinkClick r:id="rId2"/>
              </a:rPr>
              <a:t>rolwinfo@shaw.ca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b="0" dirty="0"/>
              <a:t>Due to the current pandemic, meetings are temporarily suspended.</a:t>
            </a:r>
            <a:br>
              <a:rPr lang="en-US" sz="2800" b="0" dirty="0"/>
            </a:b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000613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3352800"/>
          </a:xfrm>
        </p:spPr>
        <p:txBody>
          <a:bodyPr>
            <a:normAutofit fontScale="90000"/>
          </a:bodyPr>
          <a:lstStyle/>
          <a:p>
            <a:r>
              <a:rPr lang="en-US" sz="3600" b="0" dirty="0">
                <a:solidFill>
                  <a:schemeClr val="tx1"/>
                </a:solidFill>
              </a:rPr>
              <a:t>Rushing Wind Young Adult Prayer Group (Ages 18-40)</a:t>
            </a:r>
            <a:br>
              <a:rPr lang="en-US" sz="3600" b="0" dirty="0">
                <a:solidFill>
                  <a:schemeClr val="tx1"/>
                </a:solidFill>
              </a:rPr>
            </a:br>
            <a:r>
              <a:rPr lang="en-US" sz="3600" b="0" dirty="0"/>
              <a:t>St. Peter’s church</a:t>
            </a:r>
            <a:br>
              <a:rPr lang="en-US" sz="3600" b="0" dirty="0"/>
            </a:br>
            <a:r>
              <a:rPr lang="en-US" sz="3600" b="0" dirty="0"/>
              <a:t>541 </a:t>
            </a:r>
            <a:r>
              <a:rPr lang="en-US" sz="3600" b="0" dirty="0" err="1"/>
              <a:t>Silvergrove</a:t>
            </a:r>
            <a:r>
              <a:rPr lang="en-US" sz="3600" b="0" dirty="0"/>
              <a:t> Dr. NW, Calgary</a:t>
            </a:r>
            <a:br>
              <a:rPr lang="en-US" sz="3600" b="0" dirty="0"/>
            </a:br>
            <a:r>
              <a:rPr lang="en-US" sz="3600" b="0" dirty="0"/>
              <a:t/>
            </a:r>
            <a:br>
              <a:rPr lang="en-US" sz="3600" b="0" dirty="0"/>
            </a:br>
            <a:r>
              <a:rPr lang="en-US" sz="3600" b="0" dirty="0"/>
              <a:t>If you are interested in joining this group, please contact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>
                <a:solidFill>
                  <a:schemeClr val="tx1"/>
                </a:solidFill>
                <a:hlinkClick r:id="rId2"/>
              </a:rPr>
              <a:t>Shane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/>
              <a:t>for more information at </a:t>
            </a:r>
            <a:r>
              <a:rPr lang="en-US" sz="3600" b="0" dirty="0">
                <a:hlinkClick r:id="rId2"/>
              </a:rPr>
              <a:t>rushingwind@st-peters.ca</a:t>
            </a:r>
            <a:r>
              <a:rPr lang="en-US" b="0" dirty="0"/>
              <a:t/>
            </a:r>
            <a:br>
              <a:rPr lang="en-US" b="0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000613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3352800"/>
          </a:xfrm>
        </p:spPr>
        <p:txBody>
          <a:bodyPr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St Luke’s Prayer Group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b="0" dirty="0"/>
              <a:t>St. Luke’s Roman Catholic Church</a:t>
            </a:r>
            <a:br>
              <a:rPr lang="en-US" sz="2800" b="0" dirty="0"/>
            </a:br>
            <a:r>
              <a:rPr lang="en-US" sz="2800" b="0" dirty="0"/>
              <a:t>1566 </a:t>
            </a:r>
            <a:r>
              <a:rPr lang="en-US" sz="2800" b="0" dirty="0" err="1"/>
              <a:t>Northmount</a:t>
            </a:r>
            <a:r>
              <a:rPr lang="en-US" sz="2800" b="0" dirty="0"/>
              <a:t> Drive NW, Calgary</a:t>
            </a:r>
            <a:br>
              <a:rPr lang="en-US" sz="2800" b="0" dirty="0"/>
            </a:br>
            <a:r>
              <a:rPr lang="en-US" sz="2800" b="0" dirty="0"/>
              <a:t>For more information, contact:</a:t>
            </a:r>
            <a:br>
              <a:rPr lang="en-US" sz="2800" b="0" dirty="0"/>
            </a:br>
            <a:r>
              <a:rPr lang="en-US" sz="2800" dirty="0">
                <a:solidFill>
                  <a:schemeClr val="tx1"/>
                </a:solidFill>
              </a:rPr>
              <a:t>Charlene Thorson</a:t>
            </a:r>
            <a:r>
              <a:rPr lang="en-US" sz="2800" b="0" dirty="0"/>
              <a:t> (403-239- 0588) </a:t>
            </a:r>
            <a:r>
              <a:rPr lang="en-US" sz="2800" b="0" dirty="0">
                <a:hlinkClick r:id="rId2"/>
              </a:rPr>
              <a:t>cthorson@telusplanet.net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b="0" dirty="0"/>
              <a:t>Due to the current pandemic, meetings are temporarily suspended.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000613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8077200" cy="33528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Welcome Note</a:t>
            </a:r>
            <a:br>
              <a:rPr lang="en-US" b="1" dirty="0"/>
            </a:br>
            <a:r>
              <a:rPr lang="en-US" b="1" dirty="0"/>
              <a:t>Deacon Alex Martinez </a:t>
            </a:r>
            <a:r>
              <a:rPr lang="en-US" b="1" dirty="0" err="1"/>
              <a:t>Lievano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69769436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3352800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solidFill>
                  <a:schemeClr val="tx1"/>
                </a:solidFill>
              </a:rPr>
              <a:t>COUPLES FOR CHRIST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Contact information of the prayer group leader:</a:t>
            </a:r>
            <a:br>
              <a:rPr lang="en-US" sz="3100" dirty="0"/>
            </a:br>
            <a:r>
              <a:rPr lang="en-US" sz="3100" b="0" dirty="0"/>
              <a:t/>
            </a:r>
            <a:br>
              <a:rPr lang="en-US" sz="3100" b="0" dirty="0"/>
            </a:br>
            <a:r>
              <a:rPr lang="en-US" sz="3100" b="0" dirty="0">
                <a:solidFill>
                  <a:schemeClr val="tx1"/>
                </a:solidFill>
              </a:rPr>
              <a:t>Manny </a:t>
            </a:r>
            <a:r>
              <a:rPr lang="en-US" sz="3100" b="0" dirty="0" err="1">
                <a:solidFill>
                  <a:schemeClr val="tx1"/>
                </a:solidFill>
              </a:rPr>
              <a:t>Canete</a:t>
            </a:r>
            <a:r>
              <a:rPr lang="en-US" sz="3100" b="0" dirty="0">
                <a:solidFill>
                  <a:schemeClr val="tx1"/>
                </a:solidFill>
              </a:rPr>
              <a:t>- </a:t>
            </a:r>
            <a:r>
              <a:rPr lang="en-US" sz="3100" b="0" dirty="0"/>
              <a:t>Area Head of Calgary; Phone: 403-512-2785 or Email: </a:t>
            </a:r>
            <a:r>
              <a:rPr lang="en-US" sz="3100" b="0" dirty="0">
                <a:hlinkClick r:id="rId2"/>
              </a:rPr>
              <a:t>emmanuel_canete@yahoo.com</a:t>
            </a:r>
            <a:r>
              <a:rPr lang="en-US" sz="3100" b="0" dirty="0"/>
              <a:t/>
            </a:r>
            <a:br>
              <a:rPr lang="en-US" sz="3100" b="0" dirty="0"/>
            </a:br>
            <a:r>
              <a:rPr lang="en-US" sz="3100" b="0" dirty="0"/>
              <a:t/>
            </a:r>
            <a:br>
              <a:rPr lang="en-US" sz="3100" b="0" dirty="0"/>
            </a:br>
            <a:r>
              <a:rPr lang="en-US" sz="2700" b="0" dirty="0"/>
              <a:t>Fr. Vincent Ha- Spiritual Director Pastor of St. James Parish in </a:t>
            </a:r>
            <a:r>
              <a:rPr lang="en-US" sz="2700" b="0" dirty="0" err="1"/>
              <a:t>Okotoks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sz="3100" b="0" dirty="0"/>
              <a:t/>
            </a:r>
            <a:br>
              <a:rPr lang="en-US" sz="3100" b="0" dirty="0"/>
            </a:br>
            <a:endParaRPr lang="en-US" sz="3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000613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33528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/>
            </a:r>
            <a:br>
              <a:rPr lang="en-US" sz="5400" dirty="0"/>
            </a:br>
            <a:r>
              <a:rPr lang="en-US" dirty="0"/>
              <a:t>SUMMARY OF PAST EVENTS </a:t>
            </a:r>
            <a:br>
              <a:rPr lang="en-US" dirty="0"/>
            </a:br>
            <a:r>
              <a:rPr lang="en-US" dirty="0"/>
              <a:t>November 2019- November 2020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000613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676400"/>
            <a:ext cx="8991600" cy="4419600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sz="2800" b="0" dirty="0"/>
              <a:t>1.    </a:t>
            </a:r>
            <a:r>
              <a:rPr lang="en-US" sz="3600" b="0" dirty="0"/>
              <a:t>Prayer Breakfast </a:t>
            </a:r>
            <a:r>
              <a:rPr lang="en-US" sz="3200" b="0" dirty="0"/>
              <a:t>– </a:t>
            </a:r>
            <a:r>
              <a:rPr lang="en-US" sz="2700" b="0" dirty="0">
                <a:solidFill>
                  <a:schemeClr val="tx1"/>
                </a:solidFill>
              </a:rPr>
              <a:t>(February 1, 2020, Holy Spirit Parish)</a:t>
            </a:r>
            <a:r>
              <a:rPr lang="en-US" sz="3200" b="0" dirty="0"/>
              <a:t/>
            </a:r>
            <a:br>
              <a:rPr lang="en-US" sz="3200" b="0" dirty="0"/>
            </a:br>
            <a:r>
              <a:rPr lang="en-US" sz="3200" b="0" dirty="0"/>
              <a:t>2.    </a:t>
            </a:r>
            <a:r>
              <a:rPr lang="en-US" sz="3600" b="0" dirty="0"/>
              <a:t>20 Consecutive Nights Virtual Prayer Meetings </a:t>
            </a:r>
            <a:r>
              <a:rPr lang="en-US" sz="3200" b="0" dirty="0"/>
              <a:t> </a:t>
            </a:r>
            <a:br>
              <a:rPr lang="en-US" sz="3200" b="0" dirty="0"/>
            </a:br>
            <a:r>
              <a:rPr lang="en-US" sz="3200" b="0" dirty="0"/>
              <a:t>	</a:t>
            </a:r>
            <a:r>
              <a:rPr lang="en-US" sz="3200" b="0" dirty="0">
                <a:solidFill>
                  <a:schemeClr val="tx1"/>
                </a:solidFill>
              </a:rPr>
              <a:t>April 12 to May 1, 2020</a:t>
            </a:r>
            <a:r>
              <a:rPr lang="en-US" sz="3200" b="0" dirty="0"/>
              <a:t/>
            </a:r>
            <a:br>
              <a:rPr lang="en-US" sz="3200" b="0" dirty="0"/>
            </a:br>
            <a:r>
              <a:rPr lang="en-US" sz="3200" b="0" dirty="0"/>
              <a:t>3.    </a:t>
            </a:r>
            <a:r>
              <a:rPr lang="en-US" sz="3600" b="0" dirty="0"/>
              <a:t>Virtual Novena to the Holy Spirit </a:t>
            </a:r>
            <a:r>
              <a:rPr lang="en-US" sz="3200" b="0" dirty="0"/>
              <a:t>– </a:t>
            </a:r>
            <a:r>
              <a:rPr lang="en-US" sz="2700" b="0" dirty="0">
                <a:solidFill>
                  <a:schemeClr val="tx1"/>
                </a:solidFill>
              </a:rPr>
              <a:t>(May 22 to 30, 2020)</a:t>
            </a:r>
            <a:r>
              <a:rPr lang="en-US" sz="3200" b="0" dirty="0"/>
              <a:t/>
            </a:r>
            <a:br>
              <a:rPr lang="en-US" sz="3200" b="0" dirty="0"/>
            </a:br>
            <a:r>
              <a:rPr lang="en-US" sz="3200" b="0" dirty="0"/>
              <a:t>4.    </a:t>
            </a:r>
            <a:r>
              <a:rPr lang="en-US" sz="3600" b="0" dirty="0"/>
              <a:t>Virtual Feast of Pentecost Celebration </a:t>
            </a:r>
            <a:r>
              <a:rPr lang="en-US" sz="3200" b="0" dirty="0"/>
              <a:t>– </a:t>
            </a:r>
            <a:br>
              <a:rPr lang="en-US" sz="3200" b="0" dirty="0"/>
            </a:br>
            <a:r>
              <a:rPr lang="en-US" sz="3200" b="0" dirty="0"/>
              <a:t>	</a:t>
            </a:r>
            <a:r>
              <a:rPr lang="en-US" sz="3200" b="0" dirty="0">
                <a:solidFill>
                  <a:schemeClr val="tx1"/>
                </a:solidFill>
              </a:rPr>
              <a:t>(May 31, 2020)</a:t>
            </a:r>
            <a:br>
              <a:rPr lang="en-US" sz="3200" b="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3600" b="0" dirty="0"/>
              <a:t>5.     Diocesan Lay Association Meetings </a:t>
            </a:r>
            <a:r>
              <a:rPr lang="en-US" sz="3600" b="0" dirty="0">
                <a:solidFill>
                  <a:schemeClr val="tx1"/>
                </a:solidFill>
              </a:rPr>
              <a:t>(2 meetings)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b="0" dirty="0">
                <a:solidFill>
                  <a:schemeClr val="tx1"/>
                </a:solidFill>
              </a:rPr>
              <a:t/>
            </a:r>
            <a:br>
              <a:rPr lang="en-US" sz="2800" b="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1834386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76400"/>
            <a:ext cx="8915400" cy="4419600"/>
          </a:xfrm>
        </p:spPr>
        <p:txBody>
          <a:bodyPr>
            <a:normAutofit fontScale="90000"/>
          </a:bodyPr>
          <a:lstStyle/>
          <a:p>
            <a:r>
              <a:rPr lang="en-US" sz="2800" b="0" dirty="0"/>
              <a:t>6.    </a:t>
            </a:r>
            <a:r>
              <a:rPr lang="en-US" sz="3200" b="0" dirty="0"/>
              <a:t>Virtual Prayer Breakfast </a:t>
            </a:r>
            <a:r>
              <a:rPr lang="en-US" sz="2800" b="0" dirty="0"/>
              <a:t>– </a:t>
            </a:r>
            <a:r>
              <a:rPr lang="en-US" sz="2800" b="0" dirty="0">
                <a:solidFill>
                  <a:schemeClr val="tx1"/>
                </a:solidFill>
              </a:rPr>
              <a:t>(September 12, 2020)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b="0" dirty="0"/>
              <a:t>7.    </a:t>
            </a:r>
            <a:r>
              <a:rPr lang="en-US" sz="3200" b="0" dirty="0"/>
              <a:t>Virtual Mighty River Conference </a:t>
            </a:r>
            <a:r>
              <a:rPr lang="en-US" sz="2800" b="0" dirty="0"/>
              <a:t>– </a:t>
            </a:r>
            <a:r>
              <a:rPr lang="en-US" sz="2700" b="0" dirty="0">
                <a:solidFill>
                  <a:schemeClr val="tx1"/>
                </a:solidFill>
              </a:rPr>
              <a:t>October 16 &amp; 17, 2020)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sz="2800" b="0" dirty="0"/>
              <a:t>8.    </a:t>
            </a:r>
            <a:r>
              <a:rPr lang="en-US" sz="3200" b="0" dirty="0"/>
              <a:t>Virtual Leaders Conference Day </a:t>
            </a:r>
            <a:r>
              <a:rPr lang="en-US" sz="2800" b="0" dirty="0"/>
              <a:t>– </a:t>
            </a:r>
            <a:r>
              <a:rPr lang="en-US" sz="2800" b="0" dirty="0">
                <a:solidFill>
                  <a:schemeClr val="tx1"/>
                </a:solidFill>
              </a:rPr>
              <a:t>(October 18, 2020)</a:t>
            </a:r>
            <a:br>
              <a:rPr lang="en-US" sz="2800" b="0" dirty="0">
                <a:solidFill>
                  <a:schemeClr val="tx1"/>
                </a:solidFill>
              </a:rPr>
            </a:br>
            <a:r>
              <a:rPr lang="en-US" sz="2800" b="0" dirty="0"/>
              <a:t>9.    </a:t>
            </a:r>
            <a:r>
              <a:rPr lang="en-US" sz="3100" b="0" dirty="0"/>
              <a:t>Virtual Discipleship, Growth and Formation in our Faith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	</a:t>
            </a:r>
            <a:r>
              <a:rPr lang="en-US" sz="2800" dirty="0">
                <a:solidFill>
                  <a:schemeClr val="tx1"/>
                </a:solidFill>
              </a:rPr>
              <a:t>Discovering my Divine Mission - </a:t>
            </a:r>
            <a:r>
              <a:rPr lang="en-US" sz="2800" b="0" dirty="0">
                <a:solidFill>
                  <a:schemeClr val="tx1"/>
                </a:solidFill>
              </a:rPr>
              <a:t>(November 7, 2020) 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	Growth in the Spirit - </a:t>
            </a:r>
            <a:r>
              <a:rPr lang="en-US" sz="2800" b="0" dirty="0">
                <a:solidFill>
                  <a:schemeClr val="tx1"/>
                </a:solidFill>
              </a:rPr>
              <a:t>(November 21, 2020)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My people perish for lack of knowledge, </a:t>
            </a:r>
            <a:br>
              <a:rPr lang="en-US" sz="2800" dirty="0"/>
            </a:br>
            <a:r>
              <a:rPr lang="en-US" sz="2800" dirty="0"/>
              <a:t>	Go into the whole world. </a:t>
            </a:r>
            <a:br>
              <a:rPr lang="en-US" sz="2800" dirty="0"/>
            </a:b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1834386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33528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b="1" dirty="0"/>
              <a:t>	</a:t>
            </a:r>
            <a:r>
              <a:rPr lang="en-US" b="1" dirty="0"/>
              <a:t>FINANCIAL REPORT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975981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8077200" cy="33528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B7D3B18-D5E5-405B-A37C-CB95EACB85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4000"/>
            <a:ext cx="9143999" cy="5181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493021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8077200" cy="33528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DF72BF1-4BCA-4C6A-82E3-1962AC5EB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5400"/>
            <a:ext cx="9144000" cy="58340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8934294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8077200" cy="33528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32CC810-C27F-4D7F-830B-16883CBDD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300" y="1676400"/>
            <a:ext cx="8915400" cy="3352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0546051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3352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b="1" dirty="0"/>
              <a:t>CCCRS </a:t>
            </a:r>
            <a:r>
              <a:rPr lang="en-US" sz="5400" dirty="0"/>
              <a:t>New E</a:t>
            </a:r>
            <a:r>
              <a:rPr lang="en-US" sz="5400" b="1" dirty="0"/>
              <a:t>vents: </a:t>
            </a:r>
            <a:br>
              <a:rPr lang="en-US" sz="5400" b="1" dirty="0"/>
            </a:b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b="1" dirty="0"/>
              <a:t>	</a:t>
            </a:r>
            <a:r>
              <a:rPr lang="en-US" sz="5400" dirty="0"/>
              <a:t>Nov 2020 – Nov 2021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	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2025948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4191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CCCRS: </a:t>
            </a:r>
            <a:r>
              <a:rPr lang="en-US" sz="3200" dirty="0"/>
              <a:t>Calendar of events </a:t>
            </a:r>
            <a:br>
              <a:rPr lang="en-US" sz="3200" dirty="0"/>
            </a:br>
            <a:r>
              <a:rPr lang="en-US" sz="3200" dirty="0"/>
              <a:t>	Discipleship, Growth and Formation in our Faith 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(December 5</a:t>
            </a:r>
            <a:r>
              <a:rPr lang="en-US" sz="3200" baseline="30000" dirty="0">
                <a:solidFill>
                  <a:schemeClr val="tx1"/>
                </a:solidFill>
              </a:rPr>
              <a:t>th,</a:t>
            </a:r>
            <a:r>
              <a:rPr lang="en-US" sz="3200" dirty="0">
                <a:solidFill>
                  <a:schemeClr val="tx1"/>
                </a:solidFill>
              </a:rPr>
              <a:t> 2020)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en-US" sz="3200" dirty="0"/>
              <a:t>Virtual Prayer Breakfast – </a:t>
            </a:r>
            <a:r>
              <a:rPr lang="en-US" sz="3200" dirty="0">
                <a:solidFill>
                  <a:schemeClr val="tx1"/>
                </a:solidFill>
              </a:rPr>
              <a:t>(Dec 12, 2020)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Fr. Julian </a:t>
            </a:r>
            <a:r>
              <a:rPr lang="en-US" sz="3200" dirty="0" err="1">
                <a:solidFill>
                  <a:schemeClr val="tx1"/>
                </a:solidFill>
              </a:rPr>
              <a:t>Studden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4000" dirty="0"/>
              <a:t>          Pentecost Vigil  - </a:t>
            </a:r>
            <a:r>
              <a:rPr lang="en-US" sz="4000" dirty="0">
                <a:solidFill>
                  <a:schemeClr val="tx1"/>
                </a:solidFill>
              </a:rPr>
              <a:t>(May 22, 2021)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	</a:t>
            </a:r>
            <a:r>
              <a:rPr lang="en-US" sz="3200" dirty="0">
                <a:solidFill>
                  <a:schemeClr val="tx1"/>
                </a:solidFill>
              </a:rPr>
              <a:t> 	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en-US" sz="3200" dirty="0"/>
              <a:t>	</a:t>
            </a:r>
            <a:br>
              <a:rPr lang="en-US" sz="3200" dirty="0"/>
            </a:br>
            <a:r>
              <a:rPr lang="en-US" sz="3200" dirty="0"/>
              <a:t>	</a:t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33528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/>
            </a:r>
            <a:br>
              <a:rPr lang="en-US" sz="5400" dirty="0"/>
            </a:br>
            <a:r>
              <a:rPr lang="en-US" b="1" dirty="0"/>
              <a:t>INTRODUCTIONS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445502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	</a:t>
            </a:r>
            <a:br>
              <a:rPr lang="en-US" sz="4000" b="1" dirty="0"/>
            </a:br>
            <a:r>
              <a:rPr lang="en-US" sz="4000" b="1" dirty="0"/>
              <a:t>CCCRS: </a:t>
            </a:r>
            <a:r>
              <a:rPr lang="en-US" sz="3200" b="1" dirty="0"/>
              <a:t>Calendar of events</a:t>
            </a:r>
            <a:br>
              <a:rPr lang="en-US" sz="3200" b="1" dirty="0"/>
            </a:br>
            <a:r>
              <a:rPr lang="en-US" sz="3200" b="1" dirty="0"/>
              <a:t>	</a:t>
            </a:r>
            <a:r>
              <a:rPr lang="en-US" sz="3200" dirty="0"/>
              <a:t> Annual CCCRS “ Like a Mighty River” Conference 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en-US" sz="3200" dirty="0"/>
              <a:t>Leadership formation </a:t>
            </a:r>
            <a:r>
              <a:rPr lang="en-US" sz="3200" dirty="0">
                <a:solidFill>
                  <a:schemeClr val="tx1"/>
                </a:solidFill>
              </a:rPr>
              <a:t>( November 2021)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en-US" sz="3200" dirty="0"/>
              <a:t>Prayer Breakfast - 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en-US" sz="3200" dirty="0"/>
              <a:t>Adoration of the Blessed Sacrament</a:t>
            </a:r>
            <a:br>
              <a:rPr lang="en-US" sz="3200" dirty="0"/>
            </a:br>
            <a:r>
              <a:rPr lang="en-US" sz="3200" dirty="0"/>
              <a:t>	</a:t>
            </a:r>
            <a:br>
              <a:rPr lang="en-US" sz="3200" dirty="0"/>
            </a:br>
            <a:r>
              <a:rPr lang="en-US" sz="3200" dirty="0"/>
              <a:t>		</a:t>
            </a:r>
            <a:br>
              <a:rPr lang="en-US" sz="3200" dirty="0"/>
            </a:br>
            <a:r>
              <a:rPr lang="en-US" sz="3200" dirty="0"/>
              <a:t>		</a:t>
            </a:r>
            <a:br>
              <a:rPr lang="en-US" sz="3200" dirty="0"/>
            </a:br>
            <a:r>
              <a:rPr lang="en-US" sz="3200" dirty="0"/>
              <a:t>	</a:t>
            </a:r>
            <a:br>
              <a:rPr lang="en-US" sz="3200" dirty="0"/>
            </a:br>
            <a:r>
              <a:rPr lang="en-US" sz="3200" dirty="0"/>
              <a:t>	</a:t>
            </a:r>
            <a:br>
              <a:rPr lang="en-US" sz="3200" dirty="0"/>
            </a:br>
            <a:r>
              <a:rPr lang="en-US" sz="3200" dirty="0"/>
              <a:t>	</a:t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	</a:t>
            </a:r>
            <a:br>
              <a:rPr lang="en-US" sz="4000" b="1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                </a:t>
            </a:r>
            <a:r>
              <a:rPr lang="en-US" sz="4900" b="1" dirty="0"/>
              <a:t>CCCRS: Pending Events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	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	</a:t>
            </a:r>
            <a:br>
              <a:rPr lang="en-US" sz="3200" dirty="0"/>
            </a:br>
            <a:r>
              <a:rPr lang="en-US" sz="3200" dirty="0"/>
              <a:t>		</a:t>
            </a:r>
            <a:br>
              <a:rPr lang="en-US" sz="3200" dirty="0"/>
            </a:br>
            <a:r>
              <a:rPr lang="en-US" sz="3200" dirty="0"/>
              <a:t>		</a:t>
            </a:r>
            <a:br>
              <a:rPr lang="en-US" sz="3200" dirty="0"/>
            </a:br>
            <a:r>
              <a:rPr lang="en-US" sz="3200" dirty="0"/>
              <a:t>	</a:t>
            </a:r>
            <a:br>
              <a:rPr lang="en-US" sz="3200" dirty="0"/>
            </a:br>
            <a:r>
              <a:rPr lang="en-US" sz="3200" dirty="0"/>
              <a:t>	</a:t>
            </a:r>
            <a:br>
              <a:rPr lang="en-US" sz="3200" dirty="0"/>
            </a:br>
            <a:r>
              <a:rPr lang="en-US" sz="3200" dirty="0"/>
              <a:t>	</a:t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	CCCRS: </a:t>
            </a:r>
            <a:r>
              <a:rPr lang="en-US" sz="3200" b="1" dirty="0"/>
              <a:t>Calendar of Pending Events</a:t>
            </a:r>
            <a:br>
              <a:rPr lang="en-US" sz="3200" b="1" dirty="0"/>
            </a:br>
            <a:r>
              <a:rPr lang="en-US" sz="3200" b="1" dirty="0"/>
              <a:t>	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	Night Vigils – </a:t>
            </a:r>
            <a:r>
              <a:rPr lang="en-US" sz="3200" dirty="0">
                <a:solidFill>
                  <a:schemeClr val="tx1"/>
                </a:solidFill>
              </a:rPr>
              <a:t>Pending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	Prayer Group Leaders Meeting – </a:t>
            </a:r>
            <a:r>
              <a:rPr lang="en-US" sz="3200" dirty="0">
                <a:solidFill>
                  <a:schemeClr val="tx1"/>
                </a:solidFill>
              </a:rPr>
              <a:t>Pending</a:t>
            </a:r>
            <a:r>
              <a:rPr lang="en-US" sz="3200" dirty="0"/>
              <a:t> </a:t>
            </a:r>
            <a:r>
              <a:rPr lang="en-US" sz="2000" dirty="0"/>
              <a:t>July 31.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	Mass With Healing Services -</a:t>
            </a:r>
            <a:r>
              <a:rPr lang="en-US" sz="3200" dirty="0">
                <a:solidFill>
                  <a:schemeClr val="tx1"/>
                </a:solidFill>
              </a:rPr>
              <a:t> Pending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	Life in the Spirit Seminars </a:t>
            </a:r>
            <a:r>
              <a:rPr lang="en-US" sz="3200" dirty="0">
                <a:solidFill>
                  <a:schemeClr val="tx1"/>
                </a:solidFill>
              </a:rPr>
              <a:t>(Diocesan Wide LSS)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	Growth in the Charismas Retreats - </a:t>
            </a:r>
            <a:r>
              <a:rPr lang="en-US" sz="3200" dirty="0">
                <a:solidFill>
                  <a:schemeClr val="tx1"/>
                </a:solidFill>
              </a:rPr>
              <a:t>Pending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en-US" sz="3200" dirty="0"/>
              <a:t>Meeting with Bishop </a:t>
            </a:r>
            <a:r>
              <a:rPr lang="en-US" sz="3200" dirty="0" err="1"/>
              <a:t>McGrattan</a:t>
            </a:r>
            <a:r>
              <a:rPr lang="en-US" sz="3200" dirty="0"/>
              <a:t> – </a:t>
            </a:r>
            <a:r>
              <a:rPr lang="en-US" sz="3200" dirty="0">
                <a:solidFill>
                  <a:schemeClr val="tx1"/>
                </a:solidFill>
              </a:rPr>
              <a:t>Pending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		</a:t>
            </a:r>
            <a:br>
              <a:rPr lang="en-US" sz="3200" dirty="0"/>
            </a:br>
            <a:r>
              <a:rPr lang="en-US" sz="3200" dirty="0"/>
              <a:t>		</a:t>
            </a:r>
            <a:br>
              <a:rPr lang="en-US" sz="3200" dirty="0"/>
            </a:br>
            <a:r>
              <a:rPr lang="en-US" sz="3200" dirty="0"/>
              <a:t>	</a:t>
            </a:r>
            <a:br>
              <a:rPr lang="en-US" sz="3200" dirty="0"/>
            </a:br>
            <a:r>
              <a:rPr lang="en-US" sz="3200" dirty="0"/>
              <a:t>	</a:t>
            </a:r>
            <a:br>
              <a:rPr lang="en-US" sz="3200" dirty="0"/>
            </a:br>
            <a:r>
              <a:rPr lang="en-US" sz="3200" dirty="0"/>
              <a:t>	</a:t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3352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b="1" dirty="0"/>
              <a:t>Q&amp;A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2990191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3352800"/>
          </a:xfrm>
        </p:spPr>
        <p:txBody>
          <a:bodyPr>
            <a:normAutofit/>
          </a:bodyPr>
          <a:lstStyle/>
          <a:p>
            <a:pPr algn="ctr"/>
            <a:r>
              <a:rPr lang="en-US" sz="5400" b="1"/>
              <a:t/>
            </a:r>
            <a:br>
              <a:rPr lang="en-US" sz="5400" b="1"/>
            </a:br>
            <a:r>
              <a:rPr lang="en-US" sz="5400"/>
              <a:t>Announcements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2990191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76400"/>
            <a:ext cx="8915400" cy="4495800"/>
          </a:xfrm>
        </p:spPr>
        <p:txBody>
          <a:bodyPr>
            <a:normAutofit/>
          </a:bodyPr>
          <a:lstStyle/>
          <a:p>
            <a:r>
              <a:rPr lang="en-US" dirty="0"/>
              <a:t>Board of Directors:</a:t>
            </a: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Co-Chairperson – Deacon Alex Martinez </a:t>
            </a:r>
            <a:r>
              <a:rPr lang="en-US" sz="3200" dirty="0" err="1">
                <a:solidFill>
                  <a:schemeClr val="tx1"/>
                </a:solidFill>
              </a:rPr>
              <a:t>Lievano</a:t>
            </a: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Co-Chairperson – Peter Thompson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Co-Treasurer – Joyce </a:t>
            </a:r>
            <a:r>
              <a:rPr lang="en-US" sz="3600" dirty="0" err="1">
                <a:solidFill>
                  <a:schemeClr val="tx1"/>
                </a:solidFill>
              </a:rPr>
              <a:t>Simoes</a:t>
            </a: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Co-Treasurer/Secretary – Maxima </a:t>
            </a:r>
            <a:r>
              <a:rPr lang="en-US" sz="3600" dirty="0" err="1">
                <a:solidFill>
                  <a:schemeClr val="tx1"/>
                </a:solidFill>
              </a:rPr>
              <a:t>Arat</a:t>
            </a: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139182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33528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/>
            </a:r>
            <a:br>
              <a:rPr lang="en-US" sz="5400" dirty="0"/>
            </a:br>
            <a:r>
              <a:rPr lang="en-US" sz="4800" dirty="0"/>
              <a:t> CORE GROUP MEMBERS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000613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3352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 </a:t>
            </a:r>
            <a:r>
              <a:rPr lang="en-US" sz="3100" dirty="0"/>
              <a:t>Anthony Banka</a:t>
            </a:r>
            <a:br>
              <a:rPr lang="en-US" sz="3100" dirty="0"/>
            </a:br>
            <a:r>
              <a:rPr lang="en-US" sz="3100" dirty="0" err="1"/>
              <a:t>Beata</a:t>
            </a:r>
            <a:r>
              <a:rPr lang="en-US" sz="3100" dirty="0"/>
              <a:t> Banka</a:t>
            </a:r>
            <a:br>
              <a:rPr lang="en-US" sz="3100" dirty="0"/>
            </a:br>
            <a:r>
              <a:rPr lang="en-US" sz="3100" dirty="0"/>
              <a:t> Kim </a:t>
            </a:r>
            <a:r>
              <a:rPr lang="en-US" sz="3100" dirty="0" err="1"/>
              <a:t>Jakobowski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 </a:t>
            </a:r>
            <a:r>
              <a:rPr lang="en-US" sz="3100" dirty="0" err="1"/>
              <a:t>Charleen</a:t>
            </a:r>
            <a:r>
              <a:rPr lang="en-US" sz="3100" dirty="0"/>
              <a:t> </a:t>
            </a:r>
            <a:r>
              <a:rPr lang="en-US" sz="3100" dirty="0" err="1"/>
              <a:t>Thoreson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 Tomas </a:t>
            </a:r>
            <a:r>
              <a:rPr lang="en-US" sz="3100" dirty="0" err="1"/>
              <a:t>Kmet</a:t>
            </a:r>
            <a:r>
              <a:rPr lang="en-US" sz="3100" dirty="0"/>
              <a:t> </a:t>
            </a:r>
            <a:br>
              <a:rPr lang="en-US" sz="3100" dirty="0"/>
            </a:br>
            <a:r>
              <a:rPr lang="en-US" sz="3100" dirty="0"/>
              <a:t> Dick </a:t>
            </a:r>
            <a:r>
              <a:rPr lang="en-US" sz="3100" dirty="0" err="1"/>
              <a:t>Simoes</a:t>
            </a:r>
            <a:r>
              <a:rPr lang="en-US" sz="3100" dirty="0"/>
              <a:t> </a:t>
            </a:r>
            <a:br>
              <a:rPr lang="en-US" sz="3100" dirty="0"/>
            </a:br>
            <a:endParaRPr lang="en-US" sz="3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000613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33528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/>
            </a:r>
            <a:br>
              <a:rPr lang="en-US" sz="5400" dirty="0"/>
            </a:br>
            <a:r>
              <a:rPr lang="en-US" sz="4800" dirty="0"/>
              <a:t> PRAYER GROUP LEADERS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000613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3352800"/>
          </a:xfrm>
        </p:spPr>
        <p:txBody>
          <a:bodyPr>
            <a:normAutofit fontScale="90000"/>
          </a:bodyPr>
          <a:lstStyle/>
          <a:p>
            <a:r>
              <a:rPr lang="en-US" sz="4000" b="0" dirty="0">
                <a:solidFill>
                  <a:schemeClr val="tx1"/>
                </a:solidFill>
              </a:rPr>
              <a:t>Ark of the New Covenant Prayer Group</a:t>
            </a:r>
            <a:r>
              <a:rPr lang="en-US" sz="4000" b="0" dirty="0"/>
              <a:t/>
            </a:r>
            <a:br>
              <a:rPr lang="en-US" sz="4000" b="0" dirty="0"/>
            </a:br>
            <a:r>
              <a:rPr lang="en-US" sz="4000" b="0" dirty="0"/>
              <a:t>St Joseph Roman Catholic Church</a:t>
            </a:r>
            <a:br>
              <a:rPr lang="en-US" sz="4000" b="0" dirty="0"/>
            </a:br>
            <a:r>
              <a:rPr lang="en-US" sz="4000" b="0" dirty="0"/>
              <a:t/>
            </a:r>
            <a:br>
              <a:rPr lang="en-US" sz="4000" b="0" dirty="0"/>
            </a:br>
            <a:r>
              <a:rPr lang="en-US" sz="4000" b="0" dirty="0"/>
              <a:t>640 19 Ave NW, Calgary</a:t>
            </a:r>
            <a:br>
              <a:rPr lang="en-US" sz="4000" b="0" dirty="0"/>
            </a:br>
            <a:r>
              <a:rPr lang="en-US" sz="4000" b="0" dirty="0"/>
              <a:t>For more information, contact:</a:t>
            </a:r>
            <a:br>
              <a:rPr lang="en-US" sz="4000" b="0" dirty="0"/>
            </a:br>
            <a:r>
              <a:rPr lang="en-US" sz="4000" dirty="0">
                <a:solidFill>
                  <a:schemeClr val="tx1"/>
                </a:solidFill>
              </a:rPr>
              <a:t>Anthony Banka</a:t>
            </a:r>
            <a:r>
              <a:rPr lang="en-US" sz="4000" b="0" dirty="0"/>
              <a:t> </a:t>
            </a:r>
            <a:r>
              <a:rPr lang="en-US" sz="4000" b="0" dirty="0">
                <a:hlinkClick r:id="rId2"/>
              </a:rPr>
              <a:t>ajgardzi@shaw.ca</a:t>
            </a:r>
            <a:r>
              <a:rPr lang="en-US" b="0" dirty="0"/>
              <a:t/>
            </a:r>
            <a:br>
              <a:rPr lang="en-US" b="0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000613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3352800"/>
          </a:xfrm>
        </p:spPr>
        <p:txBody>
          <a:bodyPr>
            <a:normAutofit fontScale="90000"/>
          </a:bodyPr>
          <a:lstStyle/>
          <a:p>
            <a:r>
              <a:rPr lang="en-US" sz="4000" b="0" dirty="0">
                <a:solidFill>
                  <a:schemeClr val="tx1"/>
                </a:solidFill>
              </a:rPr>
              <a:t>Divine Shepherd Charismatic Prayer Group</a:t>
            </a:r>
            <a:r>
              <a:rPr lang="en-US" sz="4000" b="0" dirty="0"/>
              <a:t/>
            </a:r>
            <a:br>
              <a:rPr lang="en-US" sz="4000" b="0" dirty="0"/>
            </a:br>
            <a:r>
              <a:rPr lang="en-US" sz="4000" b="0" dirty="0"/>
              <a:t>St Thomas More Roman Catholic Church</a:t>
            </a:r>
            <a:br>
              <a:rPr lang="en-US" sz="4000" b="0" dirty="0"/>
            </a:br>
            <a:r>
              <a:rPr lang="en-US" sz="4000" b="0" dirty="0"/>
              <a:t>15 </a:t>
            </a:r>
            <a:r>
              <a:rPr lang="en-US" sz="4000" b="0" dirty="0" err="1"/>
              <a:t>Templebow</a:t>
            </a:r>
            <a:r>
              <a:rPr lang="en-US" sz="4000" b="0" dirty="0"/>
              <a:t> Rd NE, Calgary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 err="1">
                <a:solidFill>
                  <a:schemeClr val="tx1"/>
                </a:solidFill>
              </a:rPr>
              <a:t>Sunitha</a:t>
            </a:r>
            <a:r>
              <a:rPr lang="en-US" sz="4000" dirty="0"/>
              <a:t> </a:t>
            </a:r>
            <a:r>
              <a:rPr lang="en-US" sz="4000" dirty="0" err="1">
                <a:solidFill>
                  <a:schemeClr val="tx1"/>
                </a:solidFill>
              </a:rPr>
              <a:t>D’Cunha</a:t>
            </a:r>
            <a:r>
              <a:rPr lang="en-US" sz="4000" dirty="0">
                <a:solidFill>
                  <a:schemeClr val="tx1"/>
                </a:solidFill>
              </a:rPr>
              <a:t>:</a:t>
            </a:r>
            <a:r>
              <a:rPr lang="en-US" sz="4000" dirty="0"/>
              <a:t> </a:t>
            </a:r>
            <a:r>
              <a:rPr lang="en-US" sz="4000" b="0" dirty="0"/>
              <a:t> </a:t>
            </a:r>
            <a:r>
              <a:rPr lang="en-US" sz="4000" b="0" dirty="0">
                <a:hlinkClick r:id="rId2"/>
              </a:rPr>
              <a:t>divineshepherdgroup@gmail.com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Fr. Jerald </a:t>
            </a:r>
            <a:r>
              <a:rPr lang="en-US" sz="4000" dirty="0" err="1"/>
              <a:t>D’Souza</a:t>
            </a:r>
            <a:r>
              <a:rPr lang="en-US" sz="4000" b="0" dirty="0"/>
              <a:t> – Spiritual Director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81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000613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</TotalTime>
  <Words>97</Words>
  <Application>Microsoft Office PowerPoint</Application>
  <PresentationFormat>On-screen Show (4:3)</PresentationFormat>
  <Paragraphs>34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Module</vt:lpstr>
      <vt:lpstr>CCCRS  ANNUAL GENERAL MEETING  NOVEMBER 28, 2020  </vt:lpstr>
      <vt:lpstr> Welcome Note Deacon Alex Martinez Lievano  </vt:lpstr>
      <vt:lpstr> INTRODUCTIONS</vt:lpstr>
      <vt:lpstr>Board of Directors: Co-Chairperson – Deacon Alex Martinez Lievano Co-Chairperson – Peter Thompson Co-Treasurer – Joyce Simoes Co-Treasurer/Secretary – Maxima Arat  </vt:lpstr>
      <vt:lpstr>  CORE GROUP MEMBERS</vt:lpstr>
      <vt:lpstr> Anthony Banka Beata Banka  Kim Jakobowski  Charleen Thoreson  Tomas Kmet   Dick Simoes  </vt:lpstr>
      <vt:lpstr>  PRAYER GROUP LEADERS</vt:lpstr>
      <vt:lpstr>Ark of the New Covenant Prayer Group St Joseph Roman Catholic Church  640 19 Ave NW, Calgary For more information, contact: Anthony Banka ajgardzi@shaw.ca </vt:lpstr>
      <vt:lpstr>Divine Shepherd Charismatic Prayer Group St Thomas More Roman Catholic Church 15 Templebow Rd NE, Calgary  Sunitha D’Cunha:  divineshepherdgroup@gmail.com Fr. Jerald D’Souza – Spiritual Director</vt:lpstr>
      <vt:lpstr>Divine Spirit Prayer Group  Mary, Mother of the Redeemer Roman Catholic Church 714 14 Ave NE, Calgary   Joyce &amp; Dick Simoes  (403-770-0250)  email at joycesimoesjmj@gmail.com  Fr. Shibu Spiritual Director  </vt:lpstr>
      <vt:lpstr>El Shaddai Calgary Chapter 1717 5th St.SW. Calgary Every Sunday at St. Famille Church  2:00pm – 5:00pm    For more information, contact: Julie Gamban (403-630-8193) julie.gamban@hotmail.com Amy Alviar (403-714-8095) amelia_alviar@hotmail.com</vt:lpstr>
      <vt:lpstr>El Shaddai Calgary Cell Group Every Saturday at St. Anthony Church 5340 – 4 Street SW Calgary   For more information, contact: Pat Blas (403-607-0368)  patricia_may17@yahoo.com Dolce Segura (403-390-7985)  j_dulce999@yahoo.ca  </vt:lpstr>
      <vt:lpstr>Mary Mother of the Redeemer Prayer Group (Spanish) 1714 14 Ave NE, Calgary.    Every Friday (except 2nd Friday of each month) From 7:00 pm to 9:00 pm  Carlos Osorio -Chair Person (403-554-0597)  carlos.0sorio@yahoo.com Gustavo Escudero – Co-Chairman(403-918-1603) Fr. Shibu Spiritual Director</vt:lpstr>
      <vt:lpstr>Maranatha Prayer Group St Bonaventure Roman Catholic Church 1600 Acadia Dr. SE, Calgary  For more information, contact: Peter Thompson peter4god@shaw.ca Tomas Kmet  tomas.kmet@igprivatewealth.com</vt:lpstr>
      <vt:lpstr>Nigerian Community Our Lady Queen of Peace Church 2111 Uxbridge Dr. NW, Calgary Group is currently meeting on Tuesdays and Fridays  Time : 7:30pm – 8:45pm For more information contact: Nduka Ezechukwu (403-605-5006) bethuel.nduka@yahoo.ca</vt:lpstr>
      <vt:lpstr>OSG YYC (Open in Spirit to God / Bukas Loob sa Diyos) ​​​Ascension Roman Catholic Church 1100 Berkshire Blvd NW Calgary, AB T3K 3M3 The group is meeting every 2nd and 4th Fridays of each month via a web conferencing platform called Webex. It starts with Rosary at 7:00 PM. For more information contact: Amparito Landeta 403-879-7784          info@OSGCalgary.com Spiritual Director: Fr. Avinash Colaco </vt:lpstr>
      <vt:lpstr>Rivers of Living Water Charismatic Prayer Group St. James Roman Catholic Church 338040 32 St E, Okotoks  For more information Kim Jakobowski, email:  rolwinfo@shaw.ca Due to the current pandemic, meetings are temporarily suspended. </vt:lpstr>
      <vt:lpstr>Rushing Wind Young Adult Prayer Group (Ages 18-40) St. Peter’s church 541 Silvergrove Dr. NW, Calgary  If you are interested in joining this group, please contact Shane for more information at rushingwind@st-peters.ca </vt:lpstr>
      <vt:lpstr>St Luke’s Prayer Group St. Luke’s Roman Catholic Church 1566 Northmount Drive NW, Calgary For more information, contact: Charlene Thorson (403-239- 0588) cthorson@telusplanet.net  Due to the current pandemic, meetings are temporarily suspended.</vt:lpstr>
      <vt:lpstr>COUPLES FOR CHRIST Contact information of the prayer group leader:  Manny Canete- Area Head of Calgary; Phone: 403-512-2785 or Email: emmanuel_canete@yahoo.com  Fr. Vincent Ha- Spiritual Director Pastor of St. James Parish in Okotoks  </vt:lpstr>
      <vt:lpstr> SUMMARY OF PAST EVENTS  November 2019- November 2020</vt:lpstr>
      <vt:lpstr>1.    Prayer Breakfast – (February 1, 2020, Holy Spirit Parish) 2.    20 Consecutive Nights Virtual Prayer Meetings    April 12 to May 1, 2020 3.    Virtual Novena to the Holy Spirit – (May 22 to 30, 2020) 4.    Virtual Feast of Pentecost Celebration –   (May 31, 2020)  5.     Diocesan Lay Association Meetings (2 meetings)   </vt:lpstr>
      <vt:lpstr>6.    Virtual Prayer Breakfast – (September 12, 2020) 7.    Virtual Mighty River Conference – October 16 &amp; 17, 2020) 8.    Virtual Leaders Conference Day – (October 18, 2020) 9.    Virtual Discipleship, Growth and Formation in our Faith  Discovering my Divine Mission - (November 7, 2020)   Growth in the Spirit - (November 21, 2020)   My people perish for lack of knowledge,   Go into the whole world.  </vt:lpstr>
      <vt:lpstr>  FINANCIAL REPORT</vt:lpstr>
      <vt:lpstr> </vt:lpstr>
      <vt:lpstr> </vt:lpstr>
      <vt:lpstr> </vt:lpstr>
      <vt:lpstr>CCCRS New Events:    Nov 2020 – Nov 2021    </vt:lpstr>
      <vt:lpstr>CCCRS: Calendar of events   Discipleship, Growth and Formation in our Faith   (December 5th, 2020)  Virtual Prayer Breakfast – (Dec 12, 2020)   Fr. Julian Studden            Pentecost Vigil  - (May 22, 2021)               </vt:lpstr>
      <vt:lpstr>  CCCRS: Calendar of events   Annual CCCRS “ Like a Mighty River” Conference   Leadership formation ( November 2021)   Prayer Breakfast -   Adoration of the Blessed Sacrament                 </vt:lpstr>
      <vt:lpstr>                   CCCRS: Pending Events                    </vt:lpstr>
      <vt:lpstr> CCCRS: Calendar of Pending Events     Night Vigils – Pending   Prayer Group Leaders Meeting – Pending July 31.  Mass With Healing Services - Pending    Life in the Spirit Seminars (Diocesan Wide LSS)   Growth in the Charismas Retreats - Pending  Meeting with Bishop McGrattan – Pending               </vt:lpstr>
      <vt:lpstr> Q&amp;A</vt:lpstr>
      <vt:lpstr> Announcements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TEAM: Deacon Alex Martinez Lievano Peter Thompson Joyce Simoes</dc:title>
  <dc:creator>alex</dc:creator>
  <cp:lastModifiedBy>alex</cp:lastModifiedBy>
  <cp:revision>98</cp:revision>
  <dcterms:created xsi:type="dcterms:W3CDTF">2019-11-13T18:37:33Z</dcterms:created>
  <dcterms:modified xsi:type="dcterms:W3CDTF">2021-04-23T18:48:20Z</dcterms:modified>
</cp:coreProperties>
</file>